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9"/>
  </p:notesMasterIdLst>
  <p:sldIdLst>
    <p:sldId id="256" r:id="rId2"/>
    <p:sldId id="260" r:id="rId3"/>
    <p:sldId id="261" r:id="rId4"/>
    <p:sldId id="262" r:id="rId5"/>
    <p:sldId id="263" r:id="rId6"/>
    <p:sldId id="264" r:id="rId7"/>
    <p:sldId id="265" r:id="rId8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7"/>
    <p:restoredTop sz="94645"/>
  </p:normalViewPr>
  <p:slideViewPr>
    <p:cSldViewPr snapToGrid="0">
      <p:cViewPr varScale="1">
        <p:scale>
          <a:sx n="59" d="100"/>
          <a:sy n="59" d="100"/>
        </p:scale>
        <p:origin x="60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73" name="Shape 273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25000"/>
      </a:lnSpc>
      <a:defRPr sz="2400">
        <a:latin typeface="Avenir"/>
        <a:ea typeface="Avenir"/>
        <a:cs typeface="Avenir"/>
        <a:sym typeface="Avenir Roman"/>
      </a:defRPr>
    </a:lvl1pPr>
    <a:lvl2pPr indent="228600" defTabSz="457200" latinLnBrk="0">
      <a:lnSpc>
        <a:spcPct val="125000"/>
      </a:lnSpc>
      <a:defRPr sz="2400">
        <a:latin typeface="Avenir"/>
        <a:ea typeface="Avenir"/>
        <a:cs typeface="Avenir"/>
        <a:sym typeface="Avenir Roman"/>
      </a:defRPr>
    </a:lvl2pPr>
    <a:lvl3pPr indent="457200" defTabSz="457200" latinLnBrk="0">
      <a:lnSpc>
        <a:spcPct val="125000"/>
      </a:lnSpc>
      <a:defRPr sz="2400">
        <a:latin typeface="Avenir"/>
        <a:ea typeface="Avenir"/>
        <a:cs typeface="Avenir"/>
        <a:sym typeface="Avenir Roman"/>
      </a:defRPr>
    </a:lvl3pPr>
    <a:lvl4pPr indent="685800" defTabSz="457200" latinLnBrk="0">
      <a:lnSpc>
        <a:spcPct val="125000"/>
      </a:lnSpc>
      <a:defRPr sz="2400">
        <a:latin typeface="Avenir"/>
        <a:ea typeface="Avenir"/>
        <a:cs typeface="Avenir"/>
        <a:sym typeface="Avenir Roman"/>
      </a:defRPr>
    </a:lvl4pPr>
    <a:lvl5pPr indent="914400" defTabSz="457200" latinLnBrk="0">
      <a:lnSpc>
        <a:spcPct val="125000"/>
      </a:lnSpc>
      <a:defRPr sz="2400">
        <a:latin typeface="Avenir"/>
        <a:ea typeface="Avenir"/>
        <a:cs typeface="Avenir"/>
        <a:sym typeface="Avenir Roman"/>
      </a:defRPr>
    </a:lvl5pPr>
    <a:lvl6pPr indent="1143000" defTabSz="457200" latinLnBrk="0">
      <a:lnSpc>
        <a:spcPct val="125000"/>
      </a:lnSpc>
      <a:defRPr sz="2400">
        <a:latin typeface="Avenir"/>
        <a:ea typeface="Avenir"/>
        <a:cs typeface="Avenir"/>
        <a:sym typeface="Avenir Roman"/>
      </a:defRPr>
    </a:lvl6pPr>
    <a:lvl7pPr indent="1371600" defTabSz="457200" latinLnBrk="0">
      <a:lnSpc>
        <a:spcPct val="125000"/>
      </a:lnSpc>
      <a:defRPr sz="2400">
        <a:latin typeface="Avenir"/>
        <a:ea typeface="Avenir"/>
        <a:cs typeface="Avenir"/>
        <a:sym typeface="Avenir Roman"/>
      </a:defRPr>
    </a:lvl7pPr>
    <a:lvl8pPr indent="1600200" defTabSz="457200" latinLnBrk="0">
      <a:lnSpc>
        <a:spcPct val="125000"/>
      </a:lnSpc>
      <a:defRPr sz="2400">
        <a:latin typeface="Avenir"/>
        <a:ea typeface="Avenir"/>
        <a:cs typeface="Avenir"/>
        <a:sym typeface="Avenir Roman"/>
      </a:defRPr>
    </a:lvl8pPr>
    <a:lvl9pPr indent="1828800" defTabSz="457200" latinLnBrk="0">
      <a:lnSpc>
        <a:spcPct val="125000"/>
      </a:lnSpc>
      <a:defRPr sz="2400">
        <a:latin typeface="Avenir"/>
        <a:ea typeface="Avenir"/>
        <a:cs typeface="Avenir"/>
        <a:sym typeface="Avenir Roman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Shape 375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76" name="Shape 37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296333" indent="-296333">
              <a:buSzPct val="75000"/>
              <a:buChar char="•"/>
            </a:lvl1pPr>
          </a:lstStyle>
          <a:p>
            <a:r>
              <a:t>We can build sophisticated timing models for each pulsar that are parametrized by the spin rate, spin-down rate, astrometric effects, pulsar binary system effects, the electron density of intervening ISM, and more. 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Shape 426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27" name="Shape 42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96333" indent="-296333">
              <a:buSzPct val="75000"/>
              <a:buChar char="•"/>
            </a:pPr>
            <a:r>
              <a:t>When a gravitational wave transits the Earth-pulsar line of sight, it distorts the intervening space-time, changing the proper separation.</a:t>
            </a:r>
          </a:p>
          <a:p>
            <a:pPr marL="296333" indent="-296333">
              <a:buSzPct val="75000"/>
              <a:buChar char="•"/>
            </a:pPr>
            <a:r>
              <a:t>Pulses arrive earlier or later than in flat space-time, as predicted by the fiducial timing model.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Shape 454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55" name="Shape 45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96333" indent="-296333">
              <a:buSzPct val="75000"/>
              <a:buChar char="•"/>
            </a:pPr>
            <a:r>
              <a:t>The redshift to the pulse arrival rate depends on geometric response factors (relative position of GW-source with respect to Earth-pulsar LOS), and the delta metric perturbation.</a:t>
            </a:r>
          </a:p>
          <a:p>
            <a:pPr marL="296333" indent="-296333">
              <a:buSzPct val="75000"/>
              <a:buChar char="•"/>
            </a:pPr>
            <a:r>
              <a:t>This is the difference in the GW metric perturbation at Earth and at the pulsar. </a:t>
            </a:r>
          </a:p>
          <a:p>
            <a:pPr marL="296333" indent="-296333">
              <a:buSzPct val="75000"/>
              <a:buChar char="•"/>
            </a:pPr>
            <a:r>
              <a:t>The so-called “Earth term” is felt by all pulsars. The “pulsar term” depends on the location and distance to the pulsar.</a:t>
            </a:r>
          </a:p>
          <a:p>
            <a:pPr marL="296333" indent="-296333">
              <a:buSzPct val="75000"/>
              <a:buChar char="•"/>
            </a:pPr>
            <a:r>
              <a:t>Typical offset (or “residual”) between observed pulse TOAs and modeled TOAs are ~tens to ~hundred nanoseconds.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Shape 478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79" name="Shape 47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96333" indent="-296333">
              <a:buSzPct val="75000"/>
              <a:buChar char="•"/>
            </a:pPr>
            <a:r>
              <a:t>The redshift to the pulse arrival rate depends on geometric response factors (relative position of GW-source with respect to Earth-pulsar LOS), and the delta metric perturbation.</a:t>
            </a:r>
          </a:p>
          <a:p>
            <a:pPr marL="296333" indent="-296333">
              <a:buSzPct val="75000"/>
              <a:buChar char="•"/>
            </a:pPr>
            <a:r>
              <a:t>This is the difference in the GW metric perturbation at Earth and at the pulsar. </a:t>
            </a:r>
          </a:p>
          <a:p>
            <a:pPr marL="296333" indent="-296333">
              <a:buSzPct val="75000"/>
              <a:buChar char="•"/>
            </a:pPr>
            <a:r>
              <a:t>The so-called “Earth term” is felt by all pulsars. The “pulsar term” depends on the location and distance to the pulsar.</a:t>
            </a:r>
          </a:p>
          <a:p>
            <a:pPr marL="296333" indent="-296333">
              <a:buSzPct val="75000"/>
              <a:buChar char="•"/>
            </a:pPr>
            <a:r>
              <a:t>Typical offset (or “residual”) between observed pulse TOAs and modeled TOAs are ~tens to ~hundred nanoseconds.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4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9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5.png"/><Relationship Id="rId4" Type="http://schemas.openxmlformats.org/officeDocument/2006/relationships/image" Target="../media/image18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7.png"/><Relationship Id="rId5" Type="http://schemas.openxmlformats.org/officeDocument/2006/relationships/image" Target="../media/image15.png"/><Relationship Id="rId4" Type="http://schemas.openxmlformats.org/officeDocument/2006/relationships/image" Target="../media/image20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20.pn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4833937" y="2303859"/>
            <a:ext cx="14716126" cy="4643438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833937" y="7072312"/>
            <a:ext cx="14716126" cy="1589485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228600" algn="ctr">
              <a:spcBef>
                <a:spcPts val="0"/>
              </a:spcBef>
              <a:buSzTx/>
              <a:buNone/>
              <a:defRPr sz="4400"/>
            </a:lvl2pPr>
            <a:lvl3pPr marL="0" indent="457200" algn="ctr">
              <a:spcBef>
                <a:spcPts val="0"/>
              </a:spcBef>
              <a:buSzTx/>
              <a:buNone/>
              <a:defRPr sz="4400"/>
            </a:lvl3pPr>
            <a:lvl4pPr marL="0" indent="685800" algn="ctr">
              <a:spcBef>
                <a:spcPts val="0"/>
              </a:spcBef>
              <a:buSzTx/>
              <a:buNone/>
              <a:defRPr sz="4400"/>
            </a:lvl4pPr>
            <a:lvl5pPr marL="0" indent="914400" algn="ctr">
              <a:spcBef>
                <a:spcPts val="0"/>
              </a:spcBef>
              <a:buSzTx/>
              <a:buNone/>
              <a:defRPr sz="4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>
            <a:spLocks noGrp="1"/>
          </p:cNvSpPr>
          <p:nvPr>
            <p:ph type="body" sz="quarter" idx="21"/>
          </p:nvPr>
        </p:nvSpPr>
        <p:spPr>
          <a:xfrm>
            <a:off x="4833937" y="8947546"/>
            <a:ext cx="14716126" cy="660798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2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94" name="“Type a quote here.”"/>
          <p:cNvSpPr>
            <a:spLocks noGrp="1"/>
          </p:cNvSpPr>
          <p:nvPr>
            <p:ph type="body" sz="quarter" idx="22"/>
          </p:nvPr>
        </p:nvSpPr>
        <p:spPr>
          <a:xfrm>
            <a:off x="4833937" y="6000353"/>
            <a:ext cx="14716126" cy="9652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5200"/>
            </a:lvl1pPr>
          </a:lstStyle>
          <a:p>
            <a:r>
              <a:t>“Type a quote here.” </a:t>
            </a:r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>
            <a:spLocks noGrp="1"/>
          </p:cNvSpPr>
          <p:nvPr>
            <p:ph type="pic" idx="21"/>
          </p:nvPr>
        </p:nvSpPr>
        <p:spPr>
          <a:xfrm>
            <a:off x="1905000" y="0"/>
            <a:ext cx="20563290" cy="1371599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75975" y="30200"/>
            <a:ext cx="2839606" cy="1219218"/>
          </a:xfrm>
          <a:prstGeom prst="rect">
            <a:avLst/>
          </a:prstGeom>
          <a:ln w="12700">
            <a:miter lim="400000"/>
          </a:ln>
          <a:effectLst>
            <a:outerShdw blurRad="673100" dist="25400" dir="5400000" rotWithShape="0">
              <a:srgbClr val="000000">
                <a:alpha val="50000"/>
              </a:srgbClr>
            </a:outerShdw>
          </a:effectLst>
        </p:spPr>
      </p:pic>
      <p:pic>
        <p:nvPicPr>
          <p:cNvPr id="111" name="Line Line" descr="Line Line"/>
          <p:cNvPicPr>
            <a:picLocks/>
          </p:cNvPicPr>
          <p:nvPr/>
        </p:nvPicPr>
        <p:blipFill>
          <a:blip r:embed="rId3">
            <a:alphaModFix amt="19596"/>
          </a:blip>
          <a:stretch>
            <a:fillRect/>
          </a:stretch>
        </p:blipFill>
        <p:spPr>
          <a:xfrm>
            <a:off x="3804944" y="3139426"/>
            <a:ext cx="16774112" cy="139701"/>
          </a:xfrm>
          <a:prstGeom prst="rect">
            <a:avLst/>
          </a:prstGeom>
        </p:spPr>
      </p:pic>
      <p:pic>
        <p:nvPicPr>
          <p:cNvPr id="113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98706" y="-64497"/>
            <a:ext cx="2302908" cy="1408612"/>
          </a:xfrm>
          <a:prstGeom prst="rect">
            <a:avLst/>
          </a:prstGeom>
          <a:ln w="12700">
            <a:miter lim="400000"/>
          </a:ln>
          <a:effectLst>
            <a:outerShdw blurRad="660400" dist="25400" dir="5400000" rotWithShape="0">
              <a:srgbClr val="000000">
                <a:alpha val="50000"/>
              </a:srgbClr>
            </a:outerShdw>
          </a:effectLst>
        </p:spPr>
      </p:pic>
      <p:pic>
        <p:nvPicPr>
          <p:cNvPr id="114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98646" y="114772"/>
            <a:ext cx="1473375" cy="1219217"/>
          </a:xfrm>
          <a:prstGeom prst="rect">
            <a:avLst/>
          </a:prstGeom>
          <a:ln w="12700">
            <a:miter lim="400000"/>
          </a:ln>
          <a:effectLst>
            <a:outerShdw blurRad="1028700" dist="419100" dir="3600000" rotWithShape="0">
              <a:srgbClr val="000000">
                <a:alpha val="70000"/>
              </a:srgbClr>
            </a:outerShdw>
          </a:effectLst>
        </p:spPr>
      </p:pic>
      <p:sp>
        <p:nvSpPr>
          <p:cNvPr id="115" name="Stephen Taylor…"/>
          <p:cNvSpPr txBox="1"/>
          <p:nvPr/>
        </p:nvSpPr>
        <p:spPr>
          <a:xfrm>
            <a:off x="9039243" y="12852432"/>
            <a:ext cx="6305514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sz="2200">
                <a:solidFill>
                  <a:srgbClr val="53585F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t>Stephen Taylor</a:t>
            </a:r>
          </a:p>
          <a:p>
            <a:pPr>
              <a:defRPr sz="2200">
                <a:solidFill>
                  <a:srgbClr val="53585F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t>IPTA Science Meeting, CIEP, Sevres, France, 07/04/2017</a:t>
            </a:r>
          </a:p>
        </p:txBody>
      </p:sp>
      <p:pic>
        <p:nvPicPr>
          <p:cNvPr id="116" name="Image" descr="Imag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33937" y="-43462"/>
            <a:ext cx="1366542" cy="1366542"/>
          </a:xfrm>
          <a:prstGeom prst="rect">
            <a:avLst/>
          </a:prstGeom>
          <a:ln w="12700">
            <a:miter lim="400000"/>
          </a:ln>
          <a:effectLst>
            <a:outerShdw blurRad="660400" dist="228600" dir="5400000" rotWithShape="0">
              <a:srgbClr val="000000">
                <a:alpha val="50000"/>
              </a:srgbClr>
            </a:outerShdw>
          </a:effectLst>
        </p:spPr>
      </p:pic>
      <p:sp>
        <p:nvSpPr>
          <p:cNvPr id="11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Subtitle">
    <p:bg>
      <p:bgPr>
        <a:solidFill>
          <a:schemeClr val="accent1">
            <a:satOff val="-3355"/>
            <a:lumOff val="26614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Title Text"/>
          <p:cNvSpPr txBox="1">
            <a:spLocks noGrp="1"/>
          </p:cNvSpPr>
          <p:nvPr>
            <p:ph type="title"/>
          </p:nvPr>
        </p:nvSpPr>
        <p:spPr>
          <a:xfrm>
            <a:off x="3548062" y="2875359"/>
            <a:ext cx="17287876" cy="4554141"/>
          </a:xfrm>
          <a:prstGeom prst="rect">
            <a:avLst/>
          </a:prstGeom>
        </p:spPr>
        <p:txBody>
          <a:bodyPr anchor="b"/>
          <a:lstStyle>
            <a:lvl1pPr>
              <a:defRPr sz="10000" cap="all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12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548062" y="7411640"/>
            <a:ext cx="17287876" cy="1821657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2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1pPr>
            <a:lvl2pPr marL="0" indent="228600" algn="ctr">
              <a:spcBef>
                <a:spcPts val="0"/>
              </a:spcBef>
              <a:buSzTx/>
              <a:buNone/>
              <a:defRPr sz="52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2pPr>
            <a:lvl3pPr marL="0" indent="457200" algn="ctr">
              <a:spcBef>
                <a:spcPts val="0"/>
              </a:spcBef>
              <a:buSzTx/>
              <a:buNone/>
              <a:defRPr sz="52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3pPr>
            <a:lvl4pPr marL="0" indent="685800" algn="ctr">
              <a:spcBef>
                <a:spcPts val="0"/>
              </a:spcBef>
              <a:buSzTx/>
              <a:buNone/>
              <a:defRPr sz="52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4pPr>
            <a:lvl5pPr marL="0" indent="914400" algn="ctr">
              <a:spcBef>
                <a:spcPts val="0"/>
              </a:spcBef>
              <a:buSzTx/>
              <a:buNone/>
              <a:defRPr sz="52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37343"/>
            <a:ext cx="460376" cy="49847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48076" y="-153794"/>
            <a:ext cx="3839814" cy="1648669"/>
          </a:xfrm>
          <a:prstGeom prst="rect">
            <a:avLst/>
          </a:prstGeom>
          <a:ln w="12700">
            <a:miter lim="400000"/>
          </a:ln>
          <a:effectLst>
            <a:outerShdw blurRad="673100" dist="25400" dir="5400000" rotWithShape="0">
              <a:srgbClr val="000000">
                <a:alpha val="50000"/>
              </a:srgbClr>
            </a:outerShdw>
          </a:effectLst>
        </p:spPr>
      </p:pic>
      <p:pic>
        <p:nvPicPr>
          <p:cNvPr id="134" name="Line Line" descr="Line Line"/>
          <p:cNvPicPr>
            <a:picLocks/>
          </p:cNvPicPr>
          <p:nvPr/>
        </p:nvPicPr>
        <p:blipFill>
          <a:blip r:embed="rId3">
            <a:alphaModFix amt="19596"/>
          </a:blip>
          <a:stretch>
            <a:fillRect/>
          </a:stretch>
        </p:blipFill>
        <p:spPr>
          <a:xfrm>
            <a:off x="3804944" y="3139426"/>
            <a:ext cx="16774112" cy="139701"/>
          </a:xfrm>
          <a:prstGeom prst="rect">
            <a:avLst/>
          </a:prstGeom>
        </p:spPr>
      </p:pic>
      <p:pic>
        <p:nvPicPr>
          <p:cNvPr id="136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2052" y="259774"/>
            <a:ext cx="2480096" cy="821533"/>
          </a:xfrm>
          <a:prstGeom prst="rect">
            <a:avLst/>
          </a:prstGeom>
          <a:ln w="12700">
            <a:miter lim="400000"/>
          </a:ln>
          <a:effectLst>
            <a:outerShdw blurRad="673100" dist="25400" dir="5400000" rotWithShape="0">
              <a:srgbClr val="000000">
                <a:alpha val="50000"/>
              </a:srgbClr>
            </a:outerShdw>
          </a:effectLst>
        </p:spPr>
      </p:pic>
      <p:pic>
        <p:nvPicPr>
          <p:cNvPr id="137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7164" y="-153794"/>
            <a:ext cx="2695371" cy="1648669"/>
          </a:xfrm>
          <a:prstGeom prst="rect">
            <a:avLst/>
          </a:prstGeom>
          <a:ln w="12700">
            <a:miter lim="400000"/>
          </a:ln>
          <a:effectLst>
            <a:outerShdw blurRad="660400" dist="25400" dir="5400000" rotWithShape="0">
              <a:srgbClr val="000000">
                <a:alpha val="50000"/>
              </a:srgbClr>
            </a:outerShdw>
          </a:effectLst>
        </p:spPr>
      </p:pic>
      <p:sp>
        <p:nvSpPr>
          <p:cNvPr id="138" name="Stephen Taylor…"/>
          <p:cNvSpPr txBox="1"/>
          <p:nvPr/>
        </p:nvSpPr>
        <p:spPr>
          <a:xfrm>
            <a:off x="9643064" y="12852432"/>
            <a:ext cx="5097872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sz="2200">
                <a:solidFill>
                  <a:srgbClr val="53585F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t>Stephen Taylor</a:t>
            </a:r>
          </a:p>
          <a:p>
            <a:pPr>
              <a:defRPr sz="2200">
                <a:solidFill>
                  <a:srgbClr val="53585F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t>NANOGrav student workshop, 03-14-2016</a:t>
            </a:r>
          </a:p>
        </p:txBody>
      </p:sp>
      <p:sp>
        <p:nvSpPr>
          <p:cNvPr id="13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48076" y="-153794"/>
            <a:ext cx="3839814" cy="1648669"/>
          </a:xfrm>
          <a:prstGeom prst="rect">
            <a:avLst/>
          </a:prstGeom>
          <a:ln w="12700">
            <a:miter lim="400000"/>
          </a:ln>
          <a:effectLst>
            <a:outerShdw blurRad="673100" dist="25400" dir="5400000" rotWithShape="0">
              <a:srgbClr val="000000">
                <a:alpha val="50000"/>
              </a:srgbClr>
            </a:outerShdw>
          </a:effectLst>
        </p:spPr>
      </p:pic>
      <p:pic>
        <p:nvPicPr>
          <p:cNvPr id="147" name="Line Line" descr="Line Line"/>
          <p:cNvPicPr>
            <a:picLocks/>
          </p:cNvPicPr>
          <p:nvPr/>
        </p:nvPicPr>
        <p:blipFill>
          <a:blip r:embed="rId3">
            <a:alphaModFix amt="19596"/>
          </a:blip>
          <a:stretch>
            <a:fillRect/>
          </a:stretch>
        </p:blipFill>
        <p:spPr>
          <a:xfrm>
            <a:off x="3804944" y="3139426"/>
            <a:ext cx="16774112" cy="139701"/>
          </a:xfrm>
          <a:prstGeom prst="rect">
            <a:avLst/>
          </a:prstGeom>
        </p:spPr>
      </p:pic>
      <p:pic>
        <p:nvPicPr>
          <p:cNvPr id="149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2052" y="259774"/>
            <a:ext cx="2480096" cy="821533"/>
          </a:xfrm>
          <a:prstGeom prst="rect">
            <a:avLst/>
          </a:prstGeom>
          <a:ln w="12700">
            <a:miter lim="400000"/>
          </a:ln>
          <a:effectLst>
            <a:outerShdw blurRad="673100" dist="25400" dir="5400000" rotWithShape="0">
              <a:srgbClr val="000000">
                <a:alpha val="50000"/>
              </a:srgbClr>
            </a:outerShdw>
          </a:effectLst>
        </p:spPr>
      </p:pic>
      <p:pic>
        <p:nvPicPr>
          <p:cNvPr id="150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7164" y="-153794"/>
            <a:ext cx="2695371" cy="1648669"/>
          </a:xfrm>
          <a:prstGeom prst="rect">
            <a:avLst/>
          </a:prstGeom>
          <a:ln w="12700">
            <a:miter lim="400000"/>
          </a:ln>
          <a:effectLst>
            <a:outerShdw blurRad="660400" dist="25400" dir="5400000" rotWithShape="0">
              <a:srgbClr val="000000">
                <a:alpha val="50000"/>
              </a:srgbClr>
            </a:outerShdw>
          </a:effectLst>
        </p:spPr>
      </p:pic>
      <p:sp>
        <p:nvSpPr>
          <p:cNvPr id="151" name="Stephen Taylor…"/>
          <p:cNvSpPr txBox="1"/>
          <p:nvPr/>
        </p:nvSpPr>
        <p:spPr>
          <a:xfrm>
            <a:off x="10326625" y="12852432"/>
            <a:ext cx="3730750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sz="2200">
                <a:solidFill>
                  <a:srgbClr val="53585F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t>Stephen Taylor</a:t>
            </a:r>
          </a:p>
          <a:p>
            <a:pPr>
              <a:defRPr sz="2200">
                <a:solidFill>
                  <a:srgbClr val="53585F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t>CaJAGWR seminar, 12-01-2015</a:t>
            </a:r>
          </a:p>
        </p:txBody>
      </p:sp>
      <p:sp>
        <p:nvSpPr>
          <p:cNvPr id="15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75975" y="30200"/>
            <a:ext cx="2839606" cy="1219218"/>
          </a:xfrm>
          <a:prstGeom prst="rect">
            <a:avLst/>
          </a:prstGeom>
          <a:ln w="12700">
            <a:miter lim="400000"/>
          </a:ln>
          <a:effectLst>
            <a:outerShdw blurRad="673100" dist="25400" dir="5400000" rotWithShape="0">
              <a:srgbClr val="000000">
                <a:alpha val="50000"/>
              </a:srgbClr>
            </a:outerShdw>
          </a:effectLst>
        </p:spPr>
      </p:pic>
      <p:pic>
        <p:nvPicPr>
          <p:cNvPr id="160" name="Line Line" descr="Line Line"/>
          <p:cNvPicPr>
            <a:picLocks/>
          </p:cNvPicPr>
          <p:nvPr/>
        </p:nvPicPr>
        <p:blipFill>
          <a:blip r:embed="rId3">
            <a:alphaModFix amt="19596"/>
          </a:blip>
          <a:stretch>
            <a:fillRect/>
          </a:stretch>
        </p:blipFill>
        <p:spPr>
          <a:xfrm>
            <a:off x="3804944" y="3139426"/>
            <a:ext cx="16774112" cy="139701"/>
          </a:xfrm>
          <a:prstGeom prst="rect">
            <a:avLst/>
          </a:prstGeom>
        </p:spPr>
      </p:pic>
      <p:pic>
        <p:nvPicPr>
          <p:cNvPr id="162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24169" y="-64497"/>
            <a:ext cx="2302908" cy="1408612"/>
          </a:xfrm>
          <a:prstGeom prst="rect">
            <a:avLst/>
          </a:prstGeom>
          <a:ln w="12700">
            <a:miter lim="400000"/>
          </a:ln>
          <a:effectLst>
            <a:outerShdw blurRad="660400" dist="25400" dir="5400000" rotWithShape="0">
              <a:srgbClr val="000000">
                <a:alpha val="50000"/>
              </a:srgbClr>
            </a:outerShdw>
          </a:effectLst>
        </p:spPr>
      </p:pic>
      <p:pic>
        <p:nvPicPr>
          <p:cNvPr id="163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98646" y="114772"/>
            <a:ext cx="1473375" cy="1219217"/>
          </a:xfrm>
          <a:prstGeom prst="rect">
            <a:avLst/>
          </a:prstGeom>
          <a:ln w="12700">
            <a:miter lim="400000"/>
          </a:ln>
          <a:effectLst>
            <a:outerShdw blurRad="1028700" dist="419100" dir="3600000" rotWithShape="0">
              <a:srgbClr val="000000">
                <a:alpha val="70000"/>
              </a:srgbClr>
            </a:outerShdw>
          </a:effectLst>
        </p:spPr>
      </p:pic>
      <p:pic>
        <p:nvPicPr>
          <p:cNvPr id="164" name="Image" descr="Imag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53687" y="150228"/>
            <a:ext cx="1473375" cy="979162"/>
          </a:xfrm>
          <a:prstGeom prst="rect">
            <a:avLst/>
          </a:prstGeom>
          <a:ln w="12700">
            <a:miter lim="400000"/>
          </a:ln>
          <a:effectLst>
            <a:outerShdw blurRad="1016000" dist="228600" dir="5400000" rotWithShape="0">
              <a:srgbClr val="000000">
                <a:alpha val="50000"/>
              </a:srgbClr>
            </a:outerShdw>
          </a:effectLst>
        </p:spPr>
      </p:pic>
      <p:pic>
        <p:nvPicPr>
          <p:cNvPr id="165" name="Image" descr="Image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508729" y="-43462"/>
            <a:ext cx="1366542" cy="1366542"/>
          </a:xfrm>
          <a:prstGeom prst="rect">
            <a:avLst/>
          </a:prstGeom>
          <a:ln w="12700">
            <a:miter lim="400000"/>
          </a:ln>
          <a:effectLst>
            <a:outerShdw blurRad="660400" dist="228600" dir="5400000" rotWithShape="0">
              <a:srgbClr val="000000">
                <a:alpha val="50000"/>
              </a:srgbClr>
            </a:outerShdw>
          </a:effectLst>
        </p:spPr>
      </p:pic>
      <p:sp>
        <p:nvSpPr>
          <p:cNvPr id="166" name="Stephen Taylor…"/>
          <p:cNvSpPr txBox="1"/>
          <p:nvPr/>
        </p:nvSpPr>
        <p:spPr>
          <a:xfrm>
            <a:off x="9219462" y="12852432"/>
            <a:ext cx="5945077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sz="2200">
                <a:solidFill>
                  <a:srgbClr val="53585F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t>Stephen Taylor</a:t>
            </a:r>
          </a:p>
          <a:p>
            <a:pPr>
              <a:defRPr sz="2200">
                <a:solidFill>
                  <a:srgbClr val="53585F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t>Montana State University, Bozeman MT, 10/11/2016</a:t>
            </a:r>
          </a:p>
        </p:txBody>
      </p:sp>
      <p:sp>
        <p:nvSpPr>
          <p:cNvPr id="16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69035" y="1737149"/>
            <a:ext cx="2129706" cy="914415"/>
          </a:xfrm>
          <a:prstGeom prst="rect">
            <a:avLst/>
          </a:prstGeom>
          <a:ln w="12700">
            <a:miter lim="400000"/>
          </a:ln>
          <a:effectLst>
            <a:outerShdw blurRad="495300" dist="12700" dir="5400000" rotWithShape="0">
              <a:srgbClr val="000000">
                <a:alpha val="50000"/>
              </a:srgbClr>
            </a:outerShdw>
          </a:effectLst>
        </p:spPr>
      </p:pic>
      <p:pic>
        <p:nvPicPr>
          <p:cNvPr id="175" name="image3.png" descr="image3.png"/>
          <p:cNvPicPr>
            <a:picLocks noChangeAspect="1"/>
          </p:cNvPicPr>
          <p:nvPr/>
        </p:nvPicPr>
        <p:blipFill>
          <a:blip r:embed="rId3">
            <a:alphaModFix amt="19596"/>
          </a:blip>
          <a:stretch>
            <a:fillRect/>
          </a:stretch>
        </p:blipFill>
        <p:spPr>
          <a:xfrm>
            <a:off x="4644336" y="4069069"/>
            <a:ext cx="15095329" cy="104777"/>
          </a:xfrm>
          <a:prstGeom prst="rect">
            <a:avLst/>
          </a:prstGeom>
          <a:ln w="12700">
            <a:miter lim="400000"/>
          </a:ln>
        </p:spPr>
      </p:pic>
      <p:pic>
        <p:nvPicPr>
          <p:cNvPr id="176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73155" y="1786705"/>
            <a:ext cx="1727182" cy="1056460"/>
          </a:xfrm>
          <a:prstGeom prst="rect">
            <a:avLst/>
          </a:prstGeom>
          <a:ln w="12700">
            <a:miter lim="400000"/>
          </a:ln>
          <a:effectLst>
            <a:outerShdw blurRad="469900" dist="12700" dir="5400000" rotWithShape="0">
              <a:srgbClr val="000000">
                <a:alpha val="50000"/>
              </a:srgbClr>
            </a:outerShdw>
          </a:effectLst>
        </p:spPr>
      </p:pic>
      <p:pic>
        <p:nvPicPr>
          <p:cNvPr id="177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44358" y="1857728"/>
            <a:ext cx="1105032" cy="914414"/>
          </a:xfrm>
          <a:prstGeom prst="rect">
            <a:avLst/>
          </a:prstGeom>
          <a:ln w="12700">
            <a:miter lim="400000"/>
          </a:ln>
          <a:effectLst>
            <a:outerShdw blurRad="762000" dist="292100" dir="3600000" rotWithShape="0">
              <a:srgbClr val="000000">
                <a:alpha val="70000"/>
              </a:srgbClr>
            </a:outerShdw>
          </a:effectLst>
        </p:spPr>
      </p:pic>
      <p:sp>
        <p:nvSpPr>
          <p:cNvPr id="178" name="Stephen Taylor…"/>
          <p:cNvSpPr txBox="1"/>
          <p:nvPr/>
        </p:nvSpPr>
        <p:spPr>
          <a:xfrm>
            <a:off x="9938945" y="11325250"/>
            <a:ext cx="4506110" cy="6405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3577" tIns="53577" rIns="53577" bIns="53577" anchor="ctr">
            <a:spAutoFit/>
          </a:bodyPr>
          <a:lstStyle/>
          <a:p>
            <a:pPr>
              <a:defRPr sz="1600"/>
            </a:pPr>
            <a:r>
              <a:rPr sz="1800">
                <a:solidFill>
                  <a:srgbClr val="53585F"/>
                </a:solidFill>
                <a:latin typeface="Gill Sans"/>
                <a:ea typeface="Gill Sans"/>
                <a:cs typeface="Gill Sans"/>
                <a:sym typeface="Gill Sans"/>
              </a:rPr>
              <a:t>Stephen Taylor</a:t>
            </a:r>
          </a:p>
          <a:p>
            <a:pPr>
              <a:defRPr sz="1600"/>
            </a:pPr>
            <a:r>
              <a:t>Swinburne University of Technology</a:t>
            </a:r>
            <a:r>
              <a:rPr sz="1800">
                <a:solidFill>
                  <a:srgbClr val="53585F"/>
                </a:solidFill>
                <a:latin typeface="Gill Sans"/>
                <a:ea typeface="Gill Sans"/>
                <a:cs typeface="Gill Sans"/>
                <a:sym typeface="Gill Sans"/>
              </a:rPr>
              <a:t>, 02-08-2017</a:t>
            </a:r>
          </a:p>
        </p:txBody>
      </p:sp>
      <p:pic>
        <p:nvPicPr>
          <p:cNvPr id="179" name="Image" descr="Imag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61953" y="1947749"/>
            <a:ext cx="1105031" cy="734372"/>
          </a:xfrm>
          <a:prstGeom prst="rect">
            <a:avLst/>
          </a:prstGeom>
          <a:ln w="12700">
            <a:miter lim="400000"/>
          </a:ln>
          <a:effectLst>
            <a:outerShdw blurRad="749300" dist="152400" dir="5400000" rotWithShape="0">
              <a:srgbClr val="000000">
                <a:alpha val="50000"/>
              </a:srgbClr>
            </a:outerShdw>
          </a:effectLst>
        </p:spPr>
      </p:pic>
      <p:pic>
        <p:nvPicPr>
          <p:cNvPr id="180" name="Image" descr="Image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679546" y="1802481"/>
            <a:ext cx="1024908" cy="1024908"/>
          </a:xfrm>
          <a:prstGeom prst="rect">
            <a:avLst/>
          </a:prstGeom>
          <a:ln w="12700">
            <a:miter lim="400000"/>
          </a:ln>
          <a:effectLst>
            <a:outerShdw blurRad="469900" dist="152400" dir="5400000" rotWithShape="0">
              <a:srgbClr val="000000">
                <a:alpha val="50000"/>
              </a:srgbClr>
            </a:outerShdw>
          </a:effectLst>
        </p:spPr>
      </p:pic>
      <p:sp>
        <p:nvSpPr>
          <p:cNvPr id="18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6154400" y="10975182"/>
            <a:ext cx="4267201" cy="547688"/>
          </a:xfrm>
          <a:prstGeom prst="rect">
            <a:avLst/>
          </a:prstGeom>
        </p:spPr>
        <p:txBody>
          <a:bodyPr wrap="square" lIns="34290" tIns="34290" rIns="34290" bIns="34290" anchor="ctr"/>
          <a:lstStyle>
            <a:lvl1pPr algn="r">
              <a:defRPr sz="11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75975" y="30200"/>
            <a:ext cx="2839606" cy="1219218"/>
          </a:xfrm>
          <a:prstGeom prst="rect">
            <a:avLst/>
          </a:prstGeom>
          <a:ln w="12700">
            <a:miter lim="400000"/>
          </a:ln>
          <a:effectLst>
            <a:outerShdw blurRad="673100" dist="25400" dir="5400000" rotWithShape="0">
              <a:srgbClr val="000000">
                <a:alpha val="50000"/>
              </a:srgbClr>
            </a:outerShdw>
          </a:effectLst>
        </p:spPr>
      </p:pic>
      <p:pic>
        <p:nvPicPr>
          <p:cNvPr id="189" name="Line Line" descr="Line Line"/>
          <p:cNvPicPr>
            <a:picLocks/>
          </p:cNvPicPr>
          <p:nvPr/>
        </p:nvPicPr>
        <p:blipFill>
          <a:blip r:embed="rId3">
            <a:alphaModFix amt="19596"/>
          </a:blip>
          <a:stretch>
            <a:fillRect/>
          </a:stretch>
        </p:blipFill>
        <p:spPr>
          <a:xfrm>
            <a:off x="3804944" y="3139426"/>
            <a:ext cx="16774112" cy="139701"/>
          </a:xfrm>
          <a:prstGeom prst="rect">
            <a:avLst/>
          </a:prstGeom>
        </p:spPr>
      </p:pic>
      <p:pic>
        <p:nvPicPr>
          <p:cNvPr id="191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24169" y="-64497"/>
            <a:ext cx="2302908" cy="1408612"/>
          </a:xfrm>
          <a:prstGeom prst="rect">
            <a:avLst/>
          </a:prstGeom>
          <a:ln w="12700">
            <a:miter lim="400000"/>
          </a:ln>
          <a:effectLst>
            <a:outerShdw blurRad="660400" dist="25400" dir="5400000" rotWithShape="0">
              <a:srgbClr val="000000">
                <a:alpha val="50000"/>
              </a:srgbClr>
            </a:outerShdw>
          </a:effectLst>
        </p:spPr>
      </p:pic>
      <p:pic>
        <p:nvPicPr>
          <p:cNvPr id="192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98646" y="114772"/>
            <a:ext cx="1473375" cy="1219217"/>
          </a:xfrm>
          <a:prstGeom prst="rect">
            <a:avLst/>
          </a:prstGeom>
          <a:ln w="12700">
            <a:miter lim="400000"/>
          </a:ln>
          <a:effectLst>
            <a:outerShdw blurRad="1028700" dist="419100" dir="3600000" rotWithShape="0">
              <a:srgbClr val="000000">
                <a:alpha val="70000"/>
              </a:srgbClr>
            </a:outerShdw>
          </a:effectLst>
        </p:spPr>
      </p:pic>
      <p:pic>
        <p:nvPicPr>
          <p:cNvPr id="193" name="Image" descr="Imag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53687" y="150228"/>
            <a:ext cx="1473375" cy="979162"/>
          </a:xfrm>
          <a:prstGeom prst="rect">
            <a:avLst/>
          </a:prstGeom>
          <a:ln w="12700">
            <a:miter lim="400000"/>
          </a:ln>
          <a:effectLst>
            <a:outerShdw blurRad="1016000" dist="228600" dir="5400000" rotWithShape="0">
              <a:srgbClr val="000000">
                <a:alpha val="50000"/>
              </a:srgbClr>
            </a:outerShdw>
          </a:effectLst>
        </p:spPr>
      </p:pic>
      <p:pic>
        <p:nvPicPr>
          <p:cNvPr id="194" name="Image" descr="Image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508729" y="-43462"/>
            <a:ext cx="1366542" cy="1366542"/>
          </a:xfrm>
          <a:prstGeom prst="rect">
            <a:avLst/>
          </a:prstGeom>
          <a:ln w="12700">
            <a:miter lim="400000"/>
          </a:ln>
          <a:effectLst>
            <a:outerShdw blurRad="660400" dist="228600" dir="5400000" rotWithShape="0">
              <a:srgbClr val="000000">
                <a:alpha val="50000"/>
              </a:srgbClr>
            </a:outerShdw>
          </a:effectLst>
        </p:spPr>
      </p:pic>
      <p:sp>
        <p:nvSpPr>
          <p:cNvPr id="195" name="Stephen Taylor…"/>
          <p:cNvSpPr txBox="1"/>
          <p:nvPr/>
        </p:nvSpPr>
        <p:spPr>
          <a:xfrm>
            <a:off x="10220895" y="12852432"/>
            <a:ext cx="3942210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sz="2200">
                <a:solidFill>
                  <a:srgbClr val="53585F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t>Stephen Taylor</a:t>
            </a:r>
          </a:p>
          <a:p>
            <a:pPr>
              <a:defRPr sz="2200">
                <a:solidFill>
                  <a:srgbClr val="53585F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t>IIP 2017, Natal, Brazil, 08-08-2017</a:t>
            </a:r>
          </a:p>
        </p:txBody>
      </p:sp>
      <p:sp>
        <p:nvSpPr>
          <p:cNvPr id="19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75975" y="30200"/>
            <a:ext cx="2839606" cy="1219218"/>
          </a:xfrm>
          <a:prstGeom prst="rect">
            <a:avLst/>
          </a:prstGeom>
          <a:ln w="12700">
            <a:miter lim="400000"/>
          </a:ln>
          <a:effectLst>
            <a:outerShdw blurRad="673100" dist="25400" dir="5400000" rotWithShape="0">
              <a:srgbClr val="000000">
                <a:alpha val="50000"/>
              </a:srgbClr>
            </a:outerShdw>
          </a:effectLst>
        </p:spPr>
      </p:pic>
      <p:pic>
        <p:nvPicPr>
          <p:cNvPr id="204" name="Line Line" descr="Line Line"/>
          <p:cNvPicPr>
            <a:picLocks/>
          </p:cNvPicPr>
          <p:nvPr/>
        </p:nvPicPr>
        <p:blipFill>
          <a:blip r:embed="rId3">
            <a:alphaModFix amt="19596"/>
          </a:blip>
          <a:stretch>
            <a:fillRect/>
          </a:stretch>
        </p:blipFill>
        <p:spPr>
          <a:xfrm>
            <a:off x="3804944" y="3139426"/>
            <a:ext cx="16774112" cy="139701"/>
          </a:xfrm>
          <a:prstGeom prst="rect">
            <a:avLst/>
          </a:prstGeom>
        </p:spPr>
      </p:pic>
      <p:pic>
        <p:nvPicPr>
          <p:cNvPr id="206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24169" y="-64497"/>
            <a:ext cx="2302908" cy="1408612"/>
          </a:xfrm>
          <a:prstGeom prst="rect">
            <a:avLst/>
          </a:prstGeom>
          <a:ln w="12700">
            <a:miter lim="400000"/>
          </a:ln>
          <a:effectLst>
            <a:outerShdw blurRad="660400" dist="25400" dir="5400000" rotWithShape="0">
              <a:srgbClr val="000000">
                <a:alpha val="50000"/>
              </a:srgbClr>
            </a:outerShdw>
          </a:effectLst>
        </p:spPr>
      </p:pic>
      <p:pic>
        <p:nvPicPr>
          <p:cNvPr id="207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98646" y="114772"/>
            <a:ext cx="1473375" cy="1219217"/>
          </a:xfrm>
          <a:prstGeom prst="rect">
            <a:avLst/>
          </a:prstGeom>
          <a:ln w="12700">
            <a:miter lim="400000"/>
          </a:ln>
          <a:effectLst>
            <a:outerShdw blurRad="1028700" dist="419100" dir="3600000" rotWithShape="0">
              <a:srgbClr val="000000">
                <a:alpha val="70000"/>
              </a:srgbClr>
            </a:outerShdw>
          </a:effectLst>
        </p:spPr>
      </p:pic>
      <p:pic>
        <p:nvPicPr>
          <p:cNvPr id="208" name="Image" descr="Imag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53687" y="150228"/>
            <a:ext cx="1473375" cy="979162"/>
          </a:xfrm>
          <a:prstGeom prst="rect">
            <a:avLst/>
          </a:prstGeom>
          <a:ln w="12700">
            <a:miter lim="400000"/>
          </a:ln>
          <a:effectLst>
            <a:outerShdw blurRad="1016000" dist="228600" dir="5400000" rotWithShape="0">
              <a:srgbClr val="000000">
                <a:alpha val="50000"/>
              </a:srgbClr>
            </a:outerShdw>
          </a:effectLst>
        </p:spPr>
      </p:pic>
      <p:pic>
        <p:nvPicPr>
          <p:cNvPr id="209" name="Image" descr="Image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508729" y="-43462"/>
            <a:ext cx="1366542" cy="1366542"/>
          </a:xfrm>
          <a:prstGeom prst="rect">
            <a:avLst/>
          </a:prstGeom>
          <a:ln w="12700">
            <a:miter lim="400000"/>
          </a:ln>
          <a:effectLst>
            <a:outerShdw blurRad="660400" dist="228600" dir="5400000" rotWithShape="0">
              <a:srgbClr val="000000">
                <a:alpha val="50000"/>
              </a:srgbClr>
            </a:outerShdw>
          </a:effectLst>
        </p:spPr>
      </p:pic>
      <p:sp>
        <p:nvSpPr>
          <p:cNvPr id="210" name="Stephen Taylor…"/>
          <p:cNvSpPr txBox="1"/>
          <p:nvPr/>
        </p:nvSpPr>
        <p:spPr>
          <a:xfrm>
            <a:off x="10220895" y="12852432"/>
            <a:ext cx="3942210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sz="2200">
                <a:solidFill>
                  <a:srgbClr val="53585F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t>Stephen Taylor</a:t>
            </a:r>
          </a:p>
          <a:p>
            <a:pPr>
              <a:defRPr sz="2200">
                <a:solidFill>
                  <a:srgbClr val="53585F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t>IIP 2017, Natal, Brazil, 08-03-2017</a:t>
            </a:r>
          </a:p>
        </p:txBody>
      </p:sp>
      <p:sp>
        <p:nvSpPr>
          <p:cNvPr id="21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>
            <a:spLocks noGrp="1"/>
          </p:cNvSpPr>
          <p:nvPr>
            <p:ph type="pic" sz="half" idx="21"/>
          </p:nvPr>
        </p:nvSpPr>
        <p:spPr>
          <a:xfrm>
            <a:off x="5307210" y="892968"/>
            <a:ext cx="13751720" cy="917258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xfrm>
            <a:off x="4833937" y="9447609"/>
            <a:ext cx="14716126" cy="2000251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833937" y="11519296"/>
            <a:ext cx="14716126" cy="1589486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228600" algn="ctr">
              <a:spcBef>
                <a:spcPts val="0"/>
              </a:spcBef>
              <a:buSzTx/>
              <a:buNone/>
              <a:defRPr sz="4400"/>
            </a:lvl2pPr>
            <a:lvl3pPr marL="0" indent="457200" algn="ctr">
              <a:spcBef>
                <a:spcPts val="0"/>
              </a:spcBef>
              <a:buSzTx/>
              <a:buNone/>
              <a:defRPr sz="4400"/>
            </a:lvl3pPr>
            <a:lvl4pPr marL="0" indent="685800" algn="ctr">
              <a:spcBef>
                <a:spcPts val="0"/>
              </a:spcBef>
              <a:buSzTx/>
              <a:buNone/>
              <a:defRPr sz="4400"/>
            </a:lvl4pPr>
            <a:lvl5pPr marL="0" indent="914400" algn="ctr">
              <a:spcBef>
                <a:spcPts val="0"/>
              </a:spcBef>
              <a:buSzTx/>
              <a:buNone/>
              <a:defRPr sz="4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35814" y="13001625"/>
            <a:ext cx="494513" cy="511175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75975" y="30200"/>
            <a:ext cx="2839606" cy="1219218"/>
          </a:xfrm>
          <a:prstGeom prst="rect">
            <a:avLst/>
          </a:prstGeom>
          <a:ln w="12700">
            <a:miter lim="400000"/>
          </a:ln>
          <a:effectLst>
            <a:outerShdw blurRad="673100" dist="25400" dir="5400000" rotWithShape="0">
              <a:srgbClr val="000000">
                <a:alpha val="50000"/>
              </a:srgbClr>
            </a:outerShdw>
          </a:effectLst>
        </p:spPr>
      </p:pic>
      <p:pic>
        <p:nvPicPr>
          <p:cNvPr id="219" name="Line Line" descr="Line Line"/>
          <p:cNvPicPr>
            <a:picLocks/>
          </p:cNvPicPr>
          <p:nvPr/>
        </p:nvPicPr>
        <p:blipFill>
          <a:blip r:embed="rId3">
            <a:alphaModFix amt="19596"/>
          </a:blip>
          <a:stretch>
            <a:fillRect/>
          </a:stretch>
        </p:blipFill>
        <p:spPr>
          <a:xfrm>
            <a:off x="3804944" y="3139426"/>
            <a:ext cx="16774112" cy="139701"/>
          </a:xfrm>
          <a:prstGeom prst="rect">
            <a:avLst/>
          </a:prstGeom>
        </p:spPr>
      </p:pic>
      <p:pic>
        <p:nvPicPr>
          <p:cNvPr id="221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05044" y="-64497"/>
            <a:ext cx="2302908" cy="1408612"/>
          </a:xfrm>
          <a:prstGeom prst="rect">
            <a:avLst/>
          </a:prstGeom>
          <a:ln w="12700">
            <a:miter lim="400000"/>
          </a:ln>
          <a:effectLst>
            <a:outerShdw blurRad="660400" dist="25400" dir="5400000" rotWithShape="0">
              <a:srgbClr val="000000">
                <a:alpha val="50000"/>
              </a:srgbClr>
            </a:outerShdw>
          </a:effectLst>
        </p:spPr>
      </p:pic>
      <p:pic>
        <p:nvPicPr>
          <p:cNvPr id="222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98646" y="114772"/>
            <a:ext cx="1473375" cy="1219217"/>
          </a:xfrm>
          <a:prstGeom prst="rect">
            <a:avLst/>
          </a:prstGeom>
          <a:ln w="12700">
            <a:miter lim="400000"/>
          </a:ln>
          <a:effectLst>
            <a:outerShdw blurRad="1028700" dist="419100" dir="3600000" rotWithShape="0">
              <a:srgbClr val="000000">
                <a:alpha val="70000"/>
              </a:srgbClr>
            </a:outerShdw>
          </a:effectLst>
        </p:spPr>
      </p:pic>
      <p:sp>
        <p:nvSpPr>
          <p:cNvPr id="223" name="Stephen Taylor…"/>
          <p:cNvSpPr txBox="1"/>
          <p:nvPr/>
        </p:nvSpPr>
        <p:spPr>
          <a:xfrm>
            <a:off x="10044224" y="12852432"/>
            <a:ext cx="4295552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sz="2200">
                <a:solidFill>
                  <a:srgbClr val="53585F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t>Stephen Taylor</a:t>
            </a:r>
          </a:p>
          <a:p>
            <a:pPr>
              <a:defRPr sz="2200">
                <a:solidFill>
                  <a:srgbClr val="53585F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t>West Virginia University,  04/20/2017</a:t>
            </a:r>
          </a:p>
        </p:txBody>
      </p:sp>
      <p:pic>
        <p:nvPicPr>
          <p:cNvPr id="224" name="Image" descr="Imag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41666" y="-43462"/>
            <a:ext cx="1366543" cy="1366542"/>
          </a:xfrm>
          <a:prstGeom prst="rect">
            <a:avLst/>
          </a:prstGeom>
          <a:ln w="12700">
            <a:miter lim="400000"/>
          </a:ln>
          <a:effectLst>
            <a:outerShdw blurRad="660400" dist="228600" dir="5400000" rotWithShape="0">
              <a:srgbClr val="000000">
                <a:alpha val="50000"/>
              </a:srgbClr>
            </a:outerShdw>
          </a:effectLst>
        </p:spPr>
      </p:pic>
      <p:sp>
        <p:nvSpPr>
          <p:cNvPr id="22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75975" y="30200"/>
            <a:ext cx="2839606" cy="1219218"/>
          </a:xfrm>
          <a:prstGeom prst="rect">
            <a:avLst/>
          </a:prstGeom>
          <a:ln w="12700">
            <a:miter lim="400000"/>
          </a:ln>
          <a:effectLst>
            <a:outerShdw blurRad="673100" dist="25400" dir="5400000" rotWithShape="0">
              <a:srgbClr val="000000">
                <a:alpha val="50000"/>
              </a:srgbClr>
            </a:outerShdw>
          </a:effectLst>
        </p:spPr>
      </p:pic>
      <p:pic>
        <p:nvPicPr>
          <p:cNvPr id="233" name="Line Line" descr="Line Line"/>
          <p:cNvPicPr>
            <a:picLocks/>
          </p:cNvPicPr>
          <p:nvPr/>
        </p:nvPicPr>
        <p:blipFill>
          <a:blip r:embed="rId3">
            <a:alphaModFix amt="19596"/>
          </a:blip>
          <a:stretch>
            <a:fillRect/>
          </a:stretch>
        </p:blipFill>
        <p:spPr>
          <a:xfrm>
            <a:off x="3804944" y="3139426"/>
            <a:ext cx="16774112" cy="139701"/>
          </a:xfrm>
          <a:prstGeom prst="rect">
            <a:avLst/>
          </a:prstGeom>
        </p:spPr>
      </p:pic>
      <p:pic>
        <p:nvPicPr>
          <p:cNvPr id="235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24169" y="-64497"/>
            <a:ext cx="2302908" cy="1408612"/>
          </a:xfrm>
          <a:prstGeom prst="rect">
            <a:avLst/>
          </a:prstGeom>
          <a:ln w="12700">
            <a:miter lim="400000"/>
          </a:ln>
          <a:effectLst>
            <a:outerShdw blurRad="660400" dist="25400" dir="5400000" rotWithShape="0">
              <a:srgbClr val="000000">
                <a:alpha val="50000"/>
              </a:srgbClr>
            </a:outerShdw>
          </a:effectLst>
        </p:spPr>
      </p:pic>
      <p:pic>
        <p:nvPicPr>
          <p:cNvPr id="236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98646" y="114772"/>
            <a:ext cx="1473375" cy="1219217"/>
          </a:xfrm>
          <a:prstGeom prst="rect">
            <a:avLst/>
          </a:prstGeom>
          <a:ln w="12700">
            <a:miter lim="400000"/>
          </a:ln>
          <a:effectLst>
            <a:outerShdw blurRad="1028700" dist="419100" dir="3600000" rotWithShape="0">
              <a:srgbClr val="000000">
                <a:alpha val="70000"/>
              </a:srgbClr>
            </a:outerShdw>
          </a:effectLst>
        </p:spPr>
      </p:pic>
      <p:sp>
        <p:nvSpPr>
          <p:cNvPr id="237" name="Stephen Taylor…"/>
          <p:cNvSpPr txBox="1"/>
          <p:nvPr/>
        </p:nvSpPr>
        <p:spPr>
          <a:xfrm>
            <a:off x="10179694" y="12852432"/>
            <a:ext cx="4024612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sz="2200">
                <a:solidFill>
                  <a:srgbClr val="53585F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t>Stephen Taylor</a:t>
            </a:r>
          </a:p>
          <a:p>
            <a:pPr>
              <a:defRPr sz="2200">
                <a:solidFill>
                  <a:srgbClr val="53585F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t>Armagh Observatory,  07/13/2017</a:t>
            </a:r>
          </a:p>
        </p:txBody>
      </p:sp>
      <p:pic>
        <p:nvPicPr>
          <p:cNvPr id="238" name="Image" descr="Imag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53687" y="150228"/>
            <a:ext cx="1473375" cy="979162"/>
          </a:xfrm>
          <a:prstGeom prst="rect">
            <a:avLst/>
          </a:prstGeom>
          <a:ln w="12700">
            <a:miter lim="400000"/>
          </a:ln>
          <a:effectLst>
            <a:outerShdw blurRad="1016000" dist="228600" dir="5400000" rotWithShape="0">
              <a:srgbClr val="000000">
                <a:alpha val="50000"/>
              </a:srgbClr>
            </a:outerShdw>
          </a:effectLst>
        </p:spPr>
      </p:pic>
      <p:pic>
        <p:nvPicPr>
          <p:cNvPr id="239" name="Image" descr="Image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508729" y="-43462"/>
            <a:ext cx="1366542" cy="1366542"/>
          </a:xfrm>
          <a:prstGeom prst="rect">
            <a:avLst/>
          </a:prstGeom>
          <a:ln w="12700">
            <a:miter lim="400000"/>
          </a:ln>
          <a:effectLst>
            <a:outerShdw blurRad="660400" dist="228600" dir="5400000" rotWithShape="0">
              <a:srgbClr val="000000">
                <a:alpha val="50000"/>
              </a:srgbClr>
            </a:outerShdw>
          </a:effectLst>
        </p:spPr>
      </p:pic>
      <p:sp>
        <p:nvSpPr>
          <p:cNvPr id="24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Title Text"/>
          <p:cNvSpPr txBox="1">
            <a:spLocks noGrp="1"/>
          </p:cNvSpPr>
          <p:nvPr>
            <p:ph type="title"/>
          </p:nvPr>
        </p:nvSpPr>
        <p:spPr>
          <a:xfrm>
            <a:off x="4419600" y="4260850"/>
            <a:ext cx="15544800" cy="2940050"/>
          </a:xfrm>
          <a:prstGeom prst="rect">
            <a:avLst/>
          </a:prstGeom>
        </p:spPr>
        <p:txBody>
          <a:bodyPr lIns="91439" tIns="91439" rIns="91439" bIns="91439"/>
          <a:lstStyle>
            <a:lvl1pPr defTabSz="914400">
              <a:defRPr sz="88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Title Text</a:t>
            </a:r>
          </a:p>
        </p:txBody>
      </p:sp>
      <p:sp>
        <p:nvSpPr>
          <p:cNvPr id="24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5791200" y="7772400"/>
            <a:ext cx="12801600" cy="3505200"/>
          </a:xfrm>
          <a:prstGeom prst="rect">
            <a:avLst/>
          </a:prstGeom>
        </p:spPr>
        <p:txBody>
          <a:bodyPr lIns="91439" tIns="91439" rIns="91439" bIns="91439" anchor="t"/>
          <a:lstStyle>
            <a:lvl1pPr marL="0" indent="0" algn="ctr" defTabSz="914400">
              <a:spcBef>
                <a:spcPts val="1500"/>
              </a:spcBef>
              <a:buSzTx/>
              <a:buNone/>
              <a:defRPr sz="6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indent="457200" algn="ctr" defTabSz="914400">
              <a:spcBef>
                <a:spcPts val="1500"/>
              </a:spcBef>
              <a:buSzTx/>
              <a:buNone/>
              <a:defRPr sz="6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indent="914400" algn="ctr" defTabSz="914400">
              <a:spcBef>
                <a:spcPts val="1500"/>
              </a:spcBef>
              <a:buSzTx/>
              <a:buNone/>
              <a:defRPr sz="6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indent="1371600" algn="ctr" defTabSz="914400">
              <a:spcBef>
                <a:spcPts val="1500"/>
              </a:spcBef>
              <a:buSzTx/>
              <a:buNone/>
              <a:defRPr sz="6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indent="1828800" algn="ctr" defTabSz="914400">
              <a:spcBef>
                <a:spcPts val="1500"/>
              </a:spcBef>
              <a:buSzTx/>
              <a:buNone/>
              <a:defRPr sz="6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4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9906337" y="12808585"/>
            <a:ext cx="515264" cy="538480"/>
          </a:xfrm>
          <a:prstGeom prst="rect">
            <a:avLst/>
          </a:prstGeom>
        </p:spPr>
        <p:txBody>
          <a:bodyPr lIns="91439" tIns="91439" rIns="91439" bIns="91439" anchor="ctr"/>
          <a:lstStyle>
            <a:lvl1pPr algn="r" defTabSz="914400"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Title Text"/>
          <p:cNvSpPr txBox="1">
            <a:spLocks noGrp="1"/>
          </p:cNvSpPr>
          <p:nvPr>
            <p:ph type="title"/>
          </p:nvPr>
        </p:nvSpPr>
        <p:spPr>
          <a:xfrm>
            <a:off x="3962400" y="549276"/>
            <a:ext cx="16459200" cy="2286001"/>
          </a:xfrm>
          <a:prstGeom prst="rect">
            <a:avLst/>
          </a:prstGeom>
        </p:spPr>
        <p:txBody>
          <a:bodyPr lIns="91439" tIns="91439" rIns="91439" bIns="91439"/>
          <a:lstStyle>
            <a:lvl1pPr defTabSz="914400">
              <a:defRPr sz="88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Title Text</a:t>
            </a:r>
          </a:p>
        </p:txBody>
      </p:sp>
      <p:sp>
        <p:nvSpPr>
          <p:cNvPr id="257" name="Body Level One…"/>
          <p:cNvSpPr txBox="1">
            <a:spLocks noGrp="1"/>
          </p:cNvSpPr>
          <p:nvPr>
            <p:ph type="body" idx="1"/>
          </p:nvPr>
        </p:nvSpPr>
        <p:spPr>
          <a:xfrm>
            <a:off x="3962400" y="3200400"/>
            <a:ext cx="16459200" cy="9051926"/>
          </a:xfrm>
          <a:prstGeom prst="rect">
            <a:avLst/>
          </a:prstGeom>
        </p:spPr>
        <p:txBody>
          <a:bodyPr lIns="91439" tIns="91439" rIns="91439" bIns="91439" anchor="t"/>
          <a:lstStyle>
            <a:lvl1pPr marL="685800" indent="-685800" defTabSz="914400">
              <a:spcBef>
                <a:spcPts val="1500"/>
              </a:spcBef>
              <a:buSzPct val="100000"/>
              <a:buFont typeface="Arial"/>
              <a:defRPr sz="6400">
                <a:latin typeface="Calibri"/>
                <a:ea typeface="Calibri"/>
                <a:cs typeface="Calibri"/>
                <a:sym typeface="Calibri"/>
              </a:defRPr>
            </a:lvl1pPr>
            <a:lvl2pPr marL="1110342" indent="-653142" defTabSz="914400">
              <a:spcBef>
                <a:spcPts val="1500"/>
              </a:spcBef>
              <a:buSzPct val="100000"/>
              <a:buFont typeface="Arial"/>
              <a:buChar char="–"/>
              <a:defRPr sz="6400">
                <a:latin typeface="Calibri"/>
                <a:ea typeface="Calibri"/>
                <a:cs typeface="Calibri"/>
                <a:sym typeface="Calibri"/>
              </a:defRPr>
            </a:lvl2pPr>
            <a:lvl3pPr marL="1524000" indent="-609600" defTabSz="914400">
              <a:spcBef>
                <a:spcPts val="1500"/>
              </a:spcBef>
              <a:buSzPct val="100000"/>
              <a:buFont typeface="Arial"/>
              <a:defRPr sz="6400">
                <a:latin typeface="Calibri"/>
                <a:ea typeface="Calibri"/>
                <a:cs typeface="Calibri"/>
                <a:sym typeface="Calibri"/>
              </a:defRPr>
            </a:lvl3pPr>
            <a:lvl4pPr marL="2103120" indent="-731520" defTabSz="914400">
              <a:spcBef>
                <a:spcPts val="1500"/>
              </a:spcBef>
              <a:buSzPct val="100000"/>
              <a:buFont typeface="Arial"/>
              <a:buChar char="–"/>
              <a:defRPr sz="6400">
                <a:latin typeface="Calibri"/>
                <a:ea typeface="Calibri"/>
                <a:cs typeface="Calibri"/>
                <a:sym typeface="Calibri"/>
              </a:defRPr>
            </a:lvl4pPr>
            <a:lvl5pPr marL="2560320" indent="-731520" defTabSz="914400">
              <a:spcBef>
                <a:spcPts val="1500"/>
              </a:spcBef>
              <a:buSzPct val="100000"/>
              <a:buFont typeface="Arial"/>
              <a:buChar char="»"/>
              <a:defRPr sz="6400"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5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9906337" y="12808585"/>
            <a:ext cx="515264" cy="538480"/>
          </a:xfrm>
          <a:prstGeom prst="rect">
            <a:avLst/>
          </a:prstGeom>
        </p:spPr>
        <p:txBody>
          <a:bodyPr lIns="91439" tIns="91439" rIns="91439" bIns="91439" anchor="ctr"/>
          <a:lstStyle>
            <a:lvl1pPr algn="r" defTabSz="914400"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Title Text"/>
          <p:cNvSpPr txBox="1">
            <a:spLocks noGrp="1"/>
          </p:cNvSpPr>
          <p:nvPr>
            <p:ph type="title"/>
          </p:nvPr>
        </p:nvSpPr>
        <p:spPr>
          <a:xfrm>
            <a:off x="3962400" y="549276"/>
            <a:ext cx="16459200" cy="2286001"/>
          </a:xfrm>
          <a:prstGeom prst="rect">
            <a:avLst/>
          </a:prstGeom>
        </p:spPr>
        <p:txBody>
          <a:bodyPr lIns="91439" tIns="91439" rIns="91439" bIns="91439"/>
          <a:lstStyle>
            <a:lvl1pPr defTabSz="914400">
              <a:defRPr sz="88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Title Text</a:t>
            </a:r>
          </a:p>
        </p:txBody>
      </p:sp>
      <p:sp>
        <p:nvSpPr>
          <p:cNvPr id="26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9906337" y="12808585"/>
            <a:ext cx="515264" cy="538480"/>
          </a:xfrm>
          <a:prstGeom prst="rect">
            <a:avLst/>
          </a:prstGeom>
        </p:spPr>
        <p:txBody>
          <a:bodyPr lIns="91439" tIns="91439" rIns="91439" bIns="91439" anchor="ctr"/>
          <a:lstStyle>
            <a:lvl1pPr algn="r" defTabSz="914400"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4833937" y="4536281"/>
            <a:ext cx="14716126" cy="4643438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>
            <a:spLocks noGrp="1"/>
          </p:cNvSpPr>
          <p:nvPr>
            <p:ph type="pic" idx="21"/>
          </p:nvPr>
        </p:nvSpPr>
        <p:spPr>
          <a:xfrm>
            <a:off x="6869906" y="892968"/>
            <a:ext cx="17377173" cy="1158478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xfrm>
            <a:off x="4387453" y="892968"/>
            <a:ext cx="7500938" cy="5607845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r>
              <a:t>Title Text</a:t>
            </a:r>
          </a:p>
        </p:txBody>
      </p:sp>
      <p:sp>
        <p:nvSpPr>
          <p:cNvPr id="4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387453" y="6697265"/>
            <a:ext cx="7500938" cy="5768579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228600" algn="ctr">
              <a:spcBef>
                <a:spcPts val="0"/>
              </a:spcBef>
              <a:buSzTx/>
              <a:buNone/>
              <a:defRPr sz="4400"/>
            </a:lvl2pPr>
            <a:lvl3pPr marL="0" indent="457200" algn="ctr">
              <a:spcBef>
                <a:spcPts val="0"/>
              </a:spcBef>
              <a:buSzTx/>
              <a:buNone/>
              <a:defRPr sz="4400"/>
            </a:lvl3pPr>
            <a:lvl4pPr marL="0" indent="685800" algn="ctr">
              <a:spcBef>
                <a:spcPts val="0"/>
              </a:spcBef>
              <a:buSzTx/>
              <a:buNone/>
              <a:defRPr sz="4400"/>
            </a:lvl4pPr>
            <a:lvl5pPr marL="0" indent="914400" algn="ctr">
              <a:spcBef>
                <a:spcPts val="0"/>
              </a:spcBef>
              <a:buSzTx/>
              <a:buNone/>
              <a:defRPr sz="4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>
            <a:spLocks noGrp="1"/>
          </p:cNvSpPr>
          <p:nvPr>
            <p:ph type="pic" sz="half" idx="21"/>
          </p:nvPr>
        </p:nvSpPr>
        <p:spPr>
          <a:xfrm>
            <a:off x="9423796" y="3661171"/>
            <a:ext cx="13260587" cy="884039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387453" y="3661171"/>
            <a:ext cx="7500938" cy="8840392"/>
          </a:xfrm>
          <a:prstGeom prst="rect">
            <a:avLst/>
          </a:prstGeom>
        </p:spPr>
        <p:txBody>
          <a:bodyPr/>
          <a:lstStyle>
            <a:lvl1pPr marL="465364" indent="-465364">
              <a:spcBef>
                <a:spcPts val="4500"/>
              </a:spcBef>
              <a:defRPr sz="3800"/>
            </a:lvl1pPr>
            <a:lvl2pPr marL="808264" indent="-465364">
              <a:spcBef>
                <a:spcPts val="4500"/>
              </a:spcBef>
              <a:defRPr sz="3800"/>
            </a:lvl2pPr>
            <a:lvl3pPr marL="1151164" indent="-465364">
              <a:spcBef>
                <a:spcPts val="4500"/>
              </a:spcBef>
              <a:defRPr sz="3800"/>
            </a:lvl3pPr>
            <a:lvl4pPr marL="1494064" indent="-465364">
              <a:spcBef>
                <a:spcPts val="4500"/>
              </a:spcBef>
              <a:defRPr sz="3800"/>
            </a:lvl4pPr>
            <a:lvl5pPr marL="1836964" indent="-465364">
              <a:spcBef>
                <a:spcPts val="4500"/>
              </a:spcBef>
              <a:defRPr sz="3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>
            <a:spLocks noGrp="1"/>
          </p:cNvSpPr>
          <p:nvPr>
            <p:ph type="body" idx="1"/>
          </p:nvPr>
        </p:nvSpPr>
        <p:spPr>
          <a:xfrm>
            <a:off x="4387453" y="1785937"/>
            <a:ext cx="15609094" cy="10144126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>
            <a:spLocks noGrp="1"/>
          </p:cNvSpPr>
          <p:nvPr>
            <p:ph type="pic" idx="21"/>
          </p:nvPr>
        </p:nvSpPr>
        <p:spPr>
          <a:xfrm>
            <a:off x="-291704" y="1250156"/>
            <a:ext cx="16841392" cy="11227594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Image"/>
          <p:cNvSpPr>
            <a:spLocks noGrp="1"/>
          </p:cNvSpPr>
          <p:nvPr>
            <p:ph type="pic" sz="quarter" idx="22"/>
          </p:nvPr>
        </p:nvSpPr>
        <p:spPr>
          <a:xfrm>
            <a:off x="12442031" y="7069144"/>
            <a:ext cx="8518923" cy="568224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Image"/>
          <p:cNvSpPr>
            <a:spLocks noGrp="1"/>
          </p:cNvSpPr>
          <p:nvPr>
            <p:ph type="pic" sz="quarter" idx="23"/>
          </p:nvPr>
        </p:nvSpPr>
        <p:spPr>
          <a:xfrm>
            <a:off x="12192000" y="1246988"/>
            <a:ext cx="8251032" cy="550068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4387453" y="625078"/>
            <a:ext cx="15609094" cy="30360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35814" y="13010554"/>
            <a:ext cx="494513" cy="511176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>
            <a:spAutoFit/>
          </a:bodyPr>
          <a:lstStyle>
            <a:lvl1pPr>
              <a:defRPr sz="2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4" name="Body Level One…"/>
          <p:cNvSpPr txBox="1">
            <a:spLocks noGrp="1"/>
          </p:cNvSpPr>
          <p:nvPr>
            <p:ph type="body" idx="1"/>
          </p:nvPr>
        </p:nvSpPr>
        <p:spPr>
          <a:xfrm>
            <a:off x="4387453" y="3661171"/>
            <a:ext cx="15609094" cy="8840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</p:sldLayoutIdLst>
  <p:transition spd="med"/>
  <p:txStyles>
    <p:titleStyle>
      <a:lvl1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617361" marR="0" indent="-617361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1061861" marR="0" indent="-617361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506361" marR="0" indent="-617361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1950861" marR="0" indent="-617361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2395361" marR="0" indent="-617361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2839861" marR="0" indent="-617361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3284361" marR="0" indent="-617361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3728861" marR="0" indent="-617361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4173361" marR="0" indent="-617361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4.png"/><Relationship Id="rId5" Type="http://schemas.openxmlformats.org/officeDocument/2006/relationships/image" Target="../media/image12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9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30.png"/><Relationship Id="rId7" Type="http://schemas.openxmlformats.org/officeDocument/2006/relationships/image" Target="../media/image27.pn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5.png"/><Relationship Id="rId11" Type="http://schemas.openxmlformats.org/officeDocument/2006/relationships/image" Target="../media/image29.png"/><Relationship Id="rId5" Type="http://schemas.openxmlformats.org/officeDocument/2006/relationships/image" Target="../media/image31.png"/><Relationship Id="rId10" Type="http://schemas.openxmlformats.org/officeDocument/2006/relationships/image" Target="../media/image9.png"/><Relationship Id="rId4" Type="http://schemas.openxmlformats.org/officeDocument/2006/relationships/image" Target="../media/image26.png"/><Relationship Id="rId9" Type="http://schemas.openxmlformats.org/officeDocument/2006/relationships/image" Target="../media/image3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12.png"/><Relationship Id="rId4" Type="http://schemas.openxmlformats.org/officeDocument/2006/relationships/image" Target="../media/image2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png"/><Relationship Id="rId5" Type="http://schemas.openxmlformats.org/officeDocument/2006/relationships/image" Target="../media/image29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9.png"/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37.png"/><Relationship Id="rId12" Type="http://schemas.openxmlformats.org/officeDocument/2006/relationships/image" Target="../media/image4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5" Type="http://schemas.openxmlformats.org/officeDocument/2006/relationships/image" Target="../media/image12.png"/><Relationship Id="rId10" Type="http://schemas.openxmlformats.org/officeDocument/2006/relationships/image" Target="../media/image40.png"/><Relationship Id="rId4" Type="http://schemas.openxmlformats.org/officeDocument/2006/relationships/notesSlide" Target="../notesSlides/notesSlide4.xml"/><Relationship Id="rId9" Type="http://schemas.openxmlformats.org/officeDocument/2006/relationships/image" Target="../media/image39.png"/><Relationship Id="rId1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smbh_merger.png" descr="smbh_merger.png"/>
          <p:cNvPicPr>
            <a:picLocks noChangeAspect="1"/>
          </p:cNvPicPr>
          <p:nvPr/>
        </p:nvPicPr>
        <p:blipFill>
          <a:blip r:embed="rId2">
            <a:alphaModFix amt="89644"/>
          </a:blip>
          <a:stretch>
            <a:fillRect/>
          </a:stretch>
        </p:blipFill>
        <p:spPr>
          <a:xfrm>
            <a:off x="-3067599" y="-8819"/>
            <a:ext cx="30519198" cy="13733638"/>
          </a:xfrm>
          <a:prstGeom prst="rect">
            <a:avLst/>
          </a:prstGeom>
          <a:ln w="12700">
            <a:miter lim="400000"/>
          </a:ln>
        </p:spPr>
      </p:pic>
      <p:sp>
        <p:nvSpPr>
          <p:cNvPr id="276" name="PULSAR TIMING RESPONSE…"/>
          <p:cNvSpPr txBox="1">
            <a:spLocks noGrp="1"/>
          </p:cNvSpPr>
          <p:nvPr>
            <p:ph type="title"/>
          </p:nvPr>
        </p:nvSpPr>
        <p:spPr>
          <a:xfrm>
            <a:off x="574564" y="-1247158"/>
            <a:ext cx="23234872" cy="4767137"/>
          </a:xfrm>
          <a:prstGeom prst="rect">
            <a:avLst/>
          </a:prstGeom>
        </p:spPr>
        <p:txBody>
          <a:bodyPr/>
          <a:lstStyle/>
          <a:p>
            <a:pPr defTabSz="2438338">
              <a:lnSpc>
                <a:spcPct val="90000"/>
              </a:lnSpc>
              <a:defRPr sz="8500" cap="none" spc="-255">
                <a:gradFill flip="none" rotWithShape="1">
                  <a:gsLst>
                    <a:gs pos="0">
                      <a:srgbClr val="FF00F7"/>
                    </a:gs>
                    <a:gs pos="100000">
                      <a:srgbClr val="00E8FF"/>
                    </a:gs>
                  </a:gsLst>
                  <a:lin ang="3967761" scaled="0"/>
                </a:gradFill>
                <a:latin typeface="Graphik-SemiboldItalic"/>
                <a:ea typeface="Graphik-SemiboldItalic"/>
                <a:cs typeface="Graphik-SemiboldItalic"/>
                <a:sym typeface="Graphik Semibold"/>
              </a:defRPr>
            </a:pPr>
            <a:r>
              <a:t>PULSAR TIMING RESPONSE</a:t>
            </a:r>
          </a:p>
          <a:p>
            <a:pPr defTabSz="2438338">
              <a:lnSpc>
                <a:spcPct val="90000"/>
              </a:lnSpc>
              <a:defRPr sz="8500" cap="none" spc="-255">
                <a:gradFill flip="none" rotWithShape="1">
                  <a:gsLst>
                    <a:gs pos="0">
                      <a:srgbClr val="FF00F7"/>
                    </a:gs>
                    <a:gs pos="100000">
                      <a:srgbClr val="00E8FF"/>
                    </a:gs>
                  </a:gsLst>
                  <a:lin ang="3967761" scaled="0"/>
                </a:gradFill>
                <a:latin typeface="Graphik-SemiboldItalic"/>
                <a:ea typeface="Graphik-SemiboldItalic"/>
                <a:cs typeface="Graphik-SemiboldItalic"/>
                <a:sym typeface="Graphik Semibold"/>
              </a:defRPr>
            </a:pPr>
            <a:r>
              <a:t>DUE TO GRAVITATIONAL WAVES</a:t>
            </a:r>
          </a:p>
        </p:txBody>
      </p:sp>
      <p:sp>
        <p:nvSpPr>
          <p:cNvPr id="277" name="Rectangle"/>
          <p:cNvSpPr txBox="1"/>
          <p:nvPr/>
        </p:nvSpPr>
        <p:spPr>
          <a:xfrm>
            <a:off x="6017761" y="3833508"/>
            <a:ext cx="12808675" cy="33641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b">
            <a:normAutofit/>
          </a:bodyPr>
          <a:lstStyle/>
          <a:p>
            <a:pPr>
              <a:defRPr sz="3000">
                <a:solidFill>
                  <a:srgbClr val="FFFFFF"/>
                </a:solidFill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endParaRPr/>
          </a:p>
        </p:txBody>
      </p:sp>
      <p:sp>
        <p:nvSpPr>
          <p:cNvPr id="278" name="Stephen Taylor"/>
          <p:cNvSpPr txBox="1"/>
          <p:nvPr/>
        </p:nvSpPr>
        <p:spPr>
          <a:xfrm>
            <a:off x="6663727" y="3730742"/>
            <a:ext cx="11516742" cy="17416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b">
            <a:normAutofit/>
          </a:bodyPr>
          <a:lstStyle>
            <a:lvl1pPr>
              <a:defRPr sz="9800">
                <a:solidFill>
                  <a:srgbClr val="FFFFFF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Stephen Taylor </a:t>
            </a:r>
          </a:p>
        </p:txBody>
      </p:sp>
      <p:pic>
        <p:nvPicPr>
          <p:cNvPr id="279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486" y="12063333"/>
            <a:ext cx="2163773" cy="1428732"/>
          </a:xfrm>
          <a:prstGeom prst="rect">
            <a:avLst/>
          </a:prstGeom>
          <a:ln w="25400">
            <a:miter lim="400000"/>
          </a:ln>
          <a:effectLst>
            <a:outerShdw blurRad="469900" dist="538682" dir="5400000" rotWithShape="0">
              <a:srgbClr val="FFFFFF"/>
            </a:outerShdw>
          </a:effectLst>
        </p:spPr>
      </p:pic>
      <p:sp>
        <p:nvSpPr>
          <p:cNvPr id="280" name="VU PTA GW Summer School, July 12 2022"/>
          <p:cNvSpPr txBox="1"/>
          <p:nvPr/>
        </p:nvSpPr>
        <p:spPr>
          <a:xfrm>
            <a:off x="4600428" y="12463284"/>
            <a:ext cx="15183144" cy="11067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b">
            <a:normAutofit/>
          </a:bodyPr>
          <a:lstStyle>
            <a:lvl1pPr>
              <a:defRPr sz="42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dirty="0"/>
              <a:t>VU PTA GW Summer School, July </a:t>
            </a:r>
            <a:r>
              <a:rPr lang="en-US" dirty="0"/>
              <a:t>9</a:t>
            </a:r>
            <a:r>
              <a:rPr dirty="0"/>
              <a:t> 202</a:t>
            </a:r>
            <a:r>
              <a:rPr lang="en-US" dirty="0"/>
              <a:t>4</a:t>
            </a:r>
            <a:endParaRPr dirty="0"/>
          </a:p>
        </p:txBody>
      </p:sp>
      <p:pic>
        <p:nvPicPr>
          <p:cNvPr id="281" name="Image" descr="Image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57642" y="115648"/>
            <a:ext cx="1796344" cy="2371736"/>
          </a:xfrm>
          <a:prstGeom prst="rect">
            <a:avLst/>
          </a:prstGeom>
          <a:ln w="12700">
            <a:miter lim="400000"/>
          </a:ln>
          <a:effectLst>
            <a:outerShdw blurRad="1270000" dist="635000" dir="5400000" rotWithShape="0">
              <a:srgbClr val="FFFFFF"/>
            </a:outerShdw>
          </a:effectLst>
        </p:spPr>
      </p:pic>
      <p:pic>
        <p:nvPicPr>
          <p:cNvPr id="282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842821" y="11276672"/>
            <a:ext cx="2371772" cy="2371772"/>
          </a:xfrm>
          <a:prstGeom prst="rect">
            <a:avLst/>
          </a:prstGeom>
          <a:ln w="12700">
            <a:miter lim="400000"/>
          </a:ln>
          <a:effectLst>
            <a:outerShdw blurRad="800100" dir="5400000" rotWithShape="0">
              <a:srgbClr val="FFFFFF"/>
            </a:outerShdw>
          </a:effectLst>
        </p:spPr>
      </p:pic>
      <p:sp>
        <p:nvSpPr>
          <p:cNvPr id="283" name="Assistant Professor of Physics &amp; Astronomy…"/>
          <p:cNvSpPr txBox="1"/>
          <p:nvPr/>
        </p:nvSpPr>
        <p:spPr>
          <a:xfrm>
            <a:off x="8594423" y="5491547"/>
            <a:ext cx="7449154" cy="20217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sz="3000" i="1">
                <a:solidFill>
                  <a:srgbClr val="FFFFFF"/>
                </a:solidFill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rPr sz="3200" dirty="0"/>
              <a:t>Assistant Professor of Physics &amp; Astronomy</a:t>
            </a:r>
          </a:p>
          <a:p>
            <a:pPr>
              <a:defRPr sz="3000" i="1">
                <a:solidFill>
                  <a:srgbClr val="FFFFFF"/>
                </a:solidFill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rPr dirty="0"/>
              <a:t>VANDERBILT UNIVERSITY, Nashville TN</a:t>
            </a:r>
          </a:p>
          <a:p>
            <a:pPr>
              <a:defRPr sz="3000" i="1">
                <a:solidFill>
                  <a:srgbClr val="FFFFFF"/>
                </a:solidFill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endParaRPr dirty="0"/>
          </a:p>
          <a:p>
            <a:pPr>
              <a:defRPr sz="3000" i="1">
                <a:solidFill>
                  <a:srgbClr val="FFFFFF"/>
                </a:solidFill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rPr dirty="0"/>
              <a:t>Chair, </a:t>
            </a:r>
            <a:r>
              <a:rPr dirty="0" err="1"/>
              <a:t>NANOGrav</a:t>
            </a:r>
            <a:r>
              <a:rPr lang="en-US" dirty="0"/>
              <a:t> Collaboration</a:t>
            </a:r>
            <a:endParaRPr dirty="0"/>
          </a:p>
        </p:txBody>
      </p:sp>
      <p:pic>
        <p:nvPicPr>
          <p:cNvPr id="284" name="Image" descr="Imag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018950" y="121376"/>
            <a:ext cx="2019515" cy="20300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7" name="Picture 16" descr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9201" y="6851295"/>
            <a:ext cx="1828801" cy="1828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48" name="Picture 21" descr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92359" y="5841860"/>
            <a:ext cx="581721" cy="1152251"/>
          </a:xfrm>
          <a:prstGeom prst="rect">
            <a:avLst/>
          </a:prstGeom>
          <a:ln w="12700">
            <a:miter lim="400000"/>
          </a:ln>
        </p:spPr>
      </p:pic>
      <p:pic>
        <p:nvPicPr>
          <p:cNvPr id="349" name="Picture 24" descr="Picture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12215" y="5823572"/>
            <a:ext cx="581721" cy="1152251"/>
          </a:xfrm>
          <a:prstGeom prst="rect">
            <a:avLst/>
          </a:prstGeom>
          <a:ln w="12700">
            <a:miter lim="400000"/>
          </a:ln>
        </p:spPr>
      </p:pic>
      <p:pic>
        <p:nvPicPr>
          <p:cNvPr id="350" name="Picture 25" descr="Picture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70122" y="5823572"/>
            <a:ext cx="581721" cy="1152251"/>
          </a:xfrm>
          <a:prstGeom prst="rect">
            <a:avLst/>
          </a:prstGeom>
          <a:ln w="12700">
            <a:miter lim="400000"/>
          </a:ln>
        </p:spPr>
      </p:pic>
      <p:pic>
        <p:nvPicPr>
          <p:cNvPr id="351" name="Picture 26" descr="Picture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73652" y="5823572"/>
            <a:ext cx="581721" cy="1152251"/>
          </a:xfrm>
          <a:prstGeom prst="rect">
            <a:avLst/>
          </a:prstGeom>
          <a:ln w="12700">
            <a:miter lim="400000"/>
          </a:ln>
        </p:spPr>
      </p:pic>
      <p:pic>
        <p:nvPicPr>
          <p:cNvPr id="352" name="Picture 27" descr="Picture 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19980" y="5823572"/>
            <a:ext cx="581721" cy="1152251"/>
          </a:xfrm>
          <a:prstGeom prst="rect">
            <a:avLst/>
          </a:prstGeom>
          <a:ln w="12700">
            <a:miter lim="400000"/>
          </a:ln>
        </p:spPr>
      </p:pic>
      <p:pic>
        <p:nvPicPr>
          <p:cNvPr id="353" name="Picture 28" descr="Picture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36209" y="5823572"/>
            <a:ext cx="581722" cy="1152251"/>
          </a:xfrm>
          <a:prstGeom prst="rect">
            <a:avLst/>
          </a:prstGeom>
          <a:ln w="12700">
            <a:miter lim="400000"/>
          </a:ln>
        </p:spPr>
      </p:pic>
      <p:pic>
        <p:nvPicPr>
          <p:cNvPr id="354" name="Picture 29" descr="Picture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72342" y="5823572"/>
            <a:ext cx="581721" cy="1152251"/>
          </a:xfrm>
          <a:prstGeom prst="rect">
            <a:avLst/>
          </a:prstGeom>
          <a:ln w="12700">
            <a:miter lim="400000"/>
          </a:ln>
        </p:spPr>
      </p:pic>
      <p:pic>
        <p:nvPicPr>
          <p:cNvPr id="355" name="Picture 30" descr="Picture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39372" y="5823572"/>
            <a:ext cx="581721" cy="1152251"/>
          </a:xfrm>
          <a:prstGeom prst="rect">
            <a:avLst/>
          </a:prstGeom>
          <a:ln w="12700">
            <a:miter lim="400000"/>
          </a:ln>
        </p:spPr>
      </p:pic>
      <p:pic>
        <p:nvPicPr>
          <p:cNvPr id="356" name="Picture 31" descr="Picture 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45138" y="5823572"/>
            <a:ext cx="581721" cy="1152251"/>
          </a:xfrm>
          <a:prstGeom prst="rect">
            <a:avLst/>
          </a:prstGeom>
          <a:ln w="12700">
            <a:miter lim="400000"/>
          </a:ln>
        </p:spPr>
      </p:pic>
      <p:pic>
        <p:nvPicPr>
          <p:cNvPr id="357" name="Picture 32" descr="Picture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7809" y="5823572"/>
            <a:ext cx="581721" cy="1152251"/>
          </a:xfrm>
          <a:prstGeom prst="rect">
            <a:avLst/>
          </a:prstGeom>
          <a:ln w="12700">
            <a:miter lim="400000"/>
          </a:ln>
        </p:spPr>
      </p:pic>
      <p:pic>
        <p:nvPicPr>
          <p:cNvPr id="358" name="Picture 33" descr="Picture 3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5209" y="5823572"/>
            <a:ext cx="581721" cy="115225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62" name="Group 4"/>
          <p:cNvGrpSpPr/>
          <p:nvPr/>
        </p:nvGrpSpPr>
        <p:grpSpPr>
          <a:xfrm>
            <a:off x="18962059" y="5521875"/>
            <a:ext cx="1265169" cy="1983746"/>
            <a:chOff x="0" y="0"/>
            <a:chExt cx="1265167" cy="1983745"/>
          </a:xfrm>
        </p:grpSpPr>
        <p:sp>
          <p:nvSpPr>
            <p:cNvPr id="359" name="Trapezoid 35"/>
            <p:cNvSpPr/>
            <p:nvPr/>
          </p:nvSpPr>
          <p:spPr>
            <a:xfrm rot="1800000">
              <a:off x="236834" y="1006445"/>
              <a:ext cx="186845" cy="9974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9642" y="0"/>
                  </a:lnTo>
                  <a:lnTo>
                    <a:pt x="11958" y="0"/>
                  </a:lnTo>
                  <a:lnTo>
                    <a:pt x="2160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953735">
                    <a:alpha val="0"/>
                  </a:srgbClr>
                </a:gs>
                <a:gs pos="50000">
                  <a:srgbClr val="953735"/>
                </a:gs>
                <a:gs pos="100000">
                  <a:srgbClr val="953735">
                    <a:alpha val="0"/>
                  </a:srgbClr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defTabSz="914400">
                <a:defRPr sz="36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360" name="Oval 36"/>
            <p:cNvSpPr/>
            <p:nvPr/>
          </p:nvSpPr>
          <p:spPr>
            <a:xfrm>
              <a:off x="515543" y="874917"/>
              <a:ext cx="231525" cy="231525"/>
            </a:xfrm>
            <a:prstGeom prst="ellipse">
              <a:avLst/>
            </a:prstGeom>
            <a:gradFill flip="none" rotWithShape="1">
              <a:gsLst>
                <a:gs pos="0">
                  <a:srgbClr val="17375E"/>
                </a:gs>
                <a:gs pos="100000">
                  <a:srgbClr val="FFFFFF"/>
                </a:gs>
              </a:gsLst>
              <a:lin ang="10560000" scaled="0"/>
            </a:gradFill>
            <a:ln w="12700" cap="flat">
              <a:solidFill>
                <a:srgbClr val="4A7EBB"/>
              </a:solidFill>
              <a:prstDash val="solid"/>
              <a:round/>
            </a:ln>
            <a:effectLst>
              <a:outerShdw blurRad="76200" dist="381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91439" tIns="91439" rIns="91439" bIns="91439" numCol="1" anchor="ctr">
              <a:noAutofit/>
            </a:bodyPr>
            <a:lstStyle/>
            <a:p>
              <a:pPr defTabSz="914400">
                <a:defRPr sz="36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361" name="Trapezoid 37"/>
            <p:cNvSpPr/>
            <p:nvPr/>
          </p:nvSpPr>
          <p:spPr>
            <a:xfrm rot="12600000">
              <a:off x="841489" y="-20103"/>
              <a:ext cx="186845" cy="9974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9642" y="0"/>
                  </a:lnTo>
                  <a:lnTo>
                    <a:pt x="11958" y="0"/>
                  </a:lnTo>
                  <a:lnTo>
                    <a:pt x="2160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953735">
                    <a:alpha val="0"/>
                  </a:srgbClr>
                </a:gs>
                <a:gs pos="50000">
                  <a:srgbClr val="953735"/>
                </a:gs>
                <a:gs pos="100000">
                  <a:srgbClr val="953735">
                    <a:alpha val="0"/>
                  </a:srgbClr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defTabSz="914400">
                <a:defRPr sz="36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pic>
        <p:nvPicPr>
          <p:cNvPr id="363" name="Picture 74" descr="Picture 7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961493" y="7126127"/>
            <a:ext cx="1353051" cy="1353051"/>
          </a:xfrm>
          <a:prstGeom prst="rect">
            <a:avLst/>
          </a:prstGeom>
          <a:ln w="12700">
            <a:miter lim="400000"/>
          </a:ln>
        </p:spPr>
      </p:pic>
      <p:sp>
        <p:nvSpPr>
          <p:cNvPr id="364" name="TextBox 76"/>
          <p:cNvSpPr txBox="1"/>
          <p:nvPr/>
        </p:nvSpPr>
        <p:spPr>
          <a:xfrm>
            <a:off x="3323315" y="457202"/>
            <a:ext cx="18554540" cy="3002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/>
          <a:p>
            <a:pPr algn="l" defTabSz="914400">
              <a:spcBef>
                <a:spcPts val="4800"/>
              </a:spcBef>
              <a:defRPr sz="6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Sophisticated timing model for each pulsar includes </a:t>
            </a:r>
            <a:r>
              <a:rPr b="1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rPr>
              <a:t>spin period</a:t>
            </a:r>
            <a:r>
              <a:t>, </a:t>
            </a:r>
            <a:r>
              <a:rPr b="1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rPr>
              <a:t>spindown rate</a:t>
            </a:r>
            <a:r>
              <a:t>, </a:t>
            </a:r>
            <a:r>
              <a:rPr b="1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rPr>
              <a:t>astrometric effects</a:t>
            </a:r>
            <a:r>
              <a:t>, </a:t>
            </a:r>
            <a:r>
              <a:rPr b="1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rPr>
              <a:t>interstellar-medium dispersion</a:t>
            </a:r>
            <a:r>
              <a:t>, etc.</a:t>
            </a:r>
          </a:p>
        </p:txBody>
      </p:sp>
      <p:pic>
        <p:nvPicPr>
          <p:cNvPr id="365" name="Picture 23" descr="Picture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29872" y="5890300"/>
            <a:ext cx="902533" cy="1121329"/>
          </a:xfrm>
          <a:prstGeom prst="rect">
            <a:avLst/>
          </a:prstGeom>
          <a:ln w="12700">
            <a:miter lim="400000"/>
          </a:ln>
        </p:spPr>
      </p:pic>
      <p:sp>
        <p:nvSpPr>
          <p:cNvPr id="366" name="Credit: NANOGrav Space Public Outreach Team"/>
          <p:cNvSpPr txBox="1"/>
          <p:nvPr/>
        </p:nvSpPr>
        <p:spPr>
          <a:xfrm>
            <a:off x="15974734" y="12450623"/>
            <a:ext cx="8399273" cy="600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3000">
                <a:solidFill>
                  <a:srgbClr val="FFFFFF"/>
                </a:solidFill>
              </a:defRPr>
            </a:lvl1pPr>
          </a:lstStyle>
          <a:p>
            <a:r>
              <a:t>Credit: NANOGrav Space Public Outreach Team</a:t>
            </a:r>
          </a:p>
        </p:txBody>
      </p:sp>
      <p:grpSp>
        <p:nvGrpSpPr>
          <p:cNvPr id="2" name="Group">
            <a:extLst>
              <a:ext uri="{FF2B5EF4-FFF2-40B4-BE49-F238E27FC236}">
                <a16:creationId xmlns:a16="http://schemas.microsoft.com/office/drawing/2014/main" id="{A2E4E647-0FF1-BAE8-27B3-3152276D8C51}"/>
              </a:ext>
            </a:extLst>
          </p:cNvPr>
          <p:cNvGrpSpPr/>
          <p:nvPr/>
        </p:nvGrpSpPr>
        <p:grpSpPr>
          <a:xfrm>
            <a:off x="5374" y="12945933"/>
            <a:ext cx="24380794" cy="1674298"/>
            <a:chOff x="0" y="0"/>
            <a:chExt cx="24380792" cy="1674297"/>
          </a:xfrm>
        </p:grpSpPr>
        <p:grpSp>
          <p:nvGrpSpPr>
            <p:cNvPr id="3" name="Group">
              <a:extLst>
                <a:ext uri="{FF2B5EF4-FFF2-40B4-BE49-F238E27FC236}">
                  <a16:creationId xmlns:a16="http://schemas.microsoft.com/office/drawing/2014/main" id="{A85AE87F-5549-7134-9F57-CAED0C1E479F}"/>
                </a:ext>
              </a:extLst>
            </p:cNvPr>
            <p:cNvGrpSpPr/>
            <p:nvPr/>
          </p:nvGrpSpPr>
          <p:grpSpPr>
            <a:xfrm>
              <a:off x="0" y="1309"/>
              <a:ext cx="24380792" cy="1672988"/>
              <a:chOff x="0" y="0"/>
              <a:chExt cx="24380791" cy="1672986"/>
            </a:xfrm>
          </p:grpSpPr>
          <p:sp>
            <p:nvSpPr>
              <p:cNvPr id="5" name="Rectangle">
                <a:extLst>
                  <a:ext uri="{FF2B5EF4-FFF2-40B4-BE49-F238E27FC236}">
                    <a16:creationId xmlns:a16="http://schemas.microsoft.com/office/drawing/2014/main" id="{3CB183F9-DA78-1550-D665-7EA1F2792199}"/>
                  </a:ext>
                </a:extLst>
              </p:cNvPr>
              <p:cNvSpPr/>
              <p:nvPr/>
            </p:nvSpPr>
            <p:spPr>
              <a:xfrm>
                <a:off x="0" y="44211"/>
                <a:ext cx="24380791" cy="790576"/>
              </a:xfrm>
              <a:prstGeom prst="rect">
                <a:avLst/>
              </a:prstGeom>
              <a:solidFill>
                <a:schemeClr val="accent1">
                  <a:satOff val="-3355"/>
                  <a:lumOff val="26614"/>
                  <a:alpha val="50000"/>
                </a:schemeClr>
              </a:solidFill>
              <a:ln w="12700" cap="flat">
                <a:noFill/>
                <a:miter lim="400000"/>
              </a:ln>
              <a:effectLst>
                <a:outerShdw blurRad="50800" dist="25400" dir="5400000" rotWithShape="0">
                  <a:srgbClr val="000000">
                    <a:alpha val="0"/>
                  </a:srgbClr>
                </a:outerShdw>
              </a:effectLst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 dirty="0"/>
              </a:p>
            </p:txBody>
          </p:sp>
          <p:pic>
            <p:nvPicPr>
              <p:cNvPr id="6" name="Image" descr="Image">
                <a:extLst>
                  <a:ext uri="{FF2B5EF4-FFF2-40B4-BE49-F238E27FC236}">
                    <a16:creationId xmlns:a16="http://schemas.microsoft.com/office/drawing/2014/main" id="{50DF9C80-6680-27C1-C5AC-C5688CBE6E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85053" y="0"/>
                <a:ext cx="1344012" cy="82208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7" name="UT Knoxville | Nov 27 2023">
                <a:extLst>
                  <a:ext uri="{FF2B5EF4-FFF2-40B4-BE49-F238E27FC236}">
                    <a16:creationId xmlns:a16="http://schemas.microsoft.com/office/drawing/2014/main" id="{96EAEFDE-C1CB-15E8-496F-27F1304E0DB3}"/>
                  </a:ext>
                </a:extLst>
              </p:cNvPr>
              <p:cNvSpPr/>
              <p:nvPr/>
            </p:nvSpPr>
            <p:spPr>
              <a:xfrm>
                <a:off x="14481156" y="402985"/>
                <a:ext cx="3506708" cy="1270001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>
                <a:lvl1pPr>
                  <a:defRPr sz="3500">
                    <a:solidFill>
                      <a:srgbClr val="FFFFFF"/>
                    </a:solidFill>
                    <a:latin typeface="Gill Sans SemiBold"/>
                    <a:ea typeface="Gill Sans SemiBold"/>
                    <a:cs typeface="Gill Sans SemiBold"/>
                    <a:sym typeface="Gill Sans SemiBold"/>
                  </a:defRPr>
                </a:lvl1pPr>
              </a:lstStyle>
              <a:p>
                <a:r>
                  <a:rPr lang="en-US" dirty="0"/>
                  <a:t>                                                                                          VU PTA GW Summer School | July 9 2024</a:t>
                </a:r>
              </a:p>
            </p:txBody>
          </p:sp>
          <p:sp>
            <p:nvSpPr>
              <p:cNvPr id="8" name="Stephen R. Taylor">
                <a:extLst>
                  <a:ext uri="{FF2B5EF4-FFF2-40B4-BE49-F238E27FC236}">
                    <a16:creationId xmlns:a16="http://schemas.microsoft.com/office/drawing/2014/main" id="{0EF11CFB-E9F3-4579-C0A5-B03E36AAA476}"/>
                  </a:ext>
                </a:extLst>
              </p:cNvPr>
              <p:cNvSpPr/>
              <p:nvPr/>
            </p:nvSpPr>
            <p:spPr>
              <a:xfrm>
                <a:off x="4778306" y="402985"/>
                <a:ext cx="1270001" cy="1270001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sz="3500">
                    <a:solidFill>
                      <a:srgbClr val="FFFFFF"/>
                    </a:solidFill>
                    <a:latin typeface="Gill Sans SemiBold"/>
                    <a:ea typeface="Gill Sans SemiBold"/>
                    <a:cs typeface="Gill Sans SemiBold"/>
                    <a:sym typeface="Gill Sans SemiBold"/>
                  </a:defRPr>
                </a:lvl1pPr>
              </a:lstStyle>
              <a:p>
                <a:r>
                  <a:rPr dirty="0"/>
                  <a:t>Stephen R. Taylor</a:t>
                </a:r>
              </a:p>
            </p:txBody>
          </p:sp>
          <p:pic>
            <p:nvPicPr>
              <p:cNvPr id="9" name="Image" descr="Image">
                <a:extLst>
                  <a:ext uri="{FF2B5EF4-FFF2-40B4-BE49-F238E27FC236}">
                    <a16:creationId xmlns:a16="http://schemas.microsoft.com/office/drawing/2014/main" id="{EF862FCC-A833-9859-6AC9-91DA674C7A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rcRect b="33232"/>
              <a:stretch>
                <a:fillRect/>
              </a:stretch>
            </p:blipFill>
            <p:spPr>
              <a:xfrm>
                <a:off x="92357" y="160694"/>
                <a:ext cx="779795" cy="55760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4" name="Image" descr="Image">
              <a:extLst>
                <a:ext uri="{FF2B5EF4-FFF2-40B4-BE49-F238E27FC236}">
                  <a16:creationId xmlns:a16="http://schemas.microsoft.com/office/drawing/2014/main" id="{56E7C770-27C0-158A-EDA4-6A090579F7D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>
            <a:xfrm>
              <a:off x="2148652" y="0"/>
              <a:ext cx="837605" cy="83760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8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9" dur="500" fill="hold"/>
                                        <p:tgtEl>
                                          <p:spTgt spid="36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8" presetClass="emph" presetSubtype="0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15" dur="500" fill="hold"/>
                                        <p:tgtEl>
                                          <p:spTgt spid="36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" presetClass="entr" presetSubtype="0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" presetClass="entr" presetSubtype="0" fill="hold" grpId="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" presetClass="entr" presetSubtype="0" fill="hold" grpId="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" presetClass="entr" presetSubtype="0" fill="hold" grpId="9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" presetClass="entr" presetSubtype="0" fill="hold" grpId="1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" presetClass="entr" presetSubtype="0" fill="hold" grpId="1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" presetClass="entr" presetSubtype="0" fill="hold" grpId="1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" presetClass="entr" presetSubtype="0" fill="hold" grpId="1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" presetClass="entr" presetSubtype="0" fill="hold" grpId="1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5" fill="hold"/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8" presetClass="emph" presetSubtype="0" fill="hold" grpId="15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48" dur="500" fill="hold"/>
                                        <p:tgtEl>
                                          <p:spTgt spid="36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1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2" fill="hold"/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8" grpId="3" animBg="1" advAuto="0"/>
      <p:bldP spid="349" grpId="5" animBg="1" advAuto="0"/>
      <p:bldP spid="350" grpId="6" animBg="1" advAuto="0"/>
      <p:bldP spid="351" grpId="7" animBg="1" advAuto="0"/>
      <p:bldP spid="352" grpId="8" animBg="1" advAuto="0"/>
      <p:bldP spid="353" grpId="9" animBg="1" advAuto="0"/>
      <p:bldP spid="354" grpId="10" animBg="1" advAuto="0"/>
      <p:bldP spid="355" grpId="11" animBg="1" advAuto="0"/>
      <p:bldP spid="356" grpId="12" animBg="1" advAuto="0"/>
      <p:bldP spid="357" grpId="13" animBg="1" advAuto="0"/>
      <p:bldP spid="358" grpId="14" animBg="1" advAuto="0"/>
      <p:bldP spid="362" grpId="2" animBg="1" advAuto="0"/>
      <p:bldP spid="362" grpId="4" animBg="1" advAuto="0"/>
      <p:bldP spid="362" grpId="15" animBg="1" advAuto="0"/>
      <p:bldP spid="363" grpId="1" animBg="1" advAuto="0"/>
      <p:bldP spid="364" grpId="16" animBg="1" advAuto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" name="Picture 45" descr="Picture 45"/>
          <p:cNvPicPr>
            <a:picLocks noChangeAspect="1"/>
          </p:cNvPicPr>
          <p:nvPr/>
        </p:nvPicPr>
        <p:blipFill>
          <a:blip r:embed="rId3">
            <a:alphaModFix amt="35164"/>
          </a:blip>
          <a:stretch>
            <a:fillRect/>
          </a:stretch>
        </p:blipFill>
        <p:spPr>
          <a:xfrm rot="19845125" flipH="1">
            <a:off x="-1507352" y="-6530763"/>
            <a:ext cx="34736668" cy="3222075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90" name="Group 72"/>
          <p:cNvGrpSpPr/>
          <p:nvPr/>
        </p:nvGrpSpPr>
        <p:grpSpPr>
          <a:xfrm>
            <a:off x="6075619" y="5811320"/>
            <a:ext cx="12598631" cy="1170539"/>
            <a:chOff x="0" y="0"/>
            <a:chExt cx="12598629" cy="1170538"/>
          </a:xfrm>
        </p:grpSpPr>
        <p:pic>
          <p:nvPicPr>
            <p:cNvPr id="379" name="Picture 60" descr="Picture 6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016909" y="18288"/>
              <a:ext cx="581721" cy="115225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80" name="Picture 61" descr="Picture 6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061886" y="0"/>
              <a:ext cx="581721" cy="115225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81" name="Picture 62" descr="Picture 6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44912" y="0"/>
              <a:ext cx="581721" cy="115225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82" name="Picture 63" descr="Picture 6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523322" y="0"/>
              <a:ext cx="581721" cy="115225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83" name="Picture 64" descr="Picture 6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44530" y="0"/>
              <a:ext cx="581721" cy="115225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84" name="Picture 65" descr="Picture 6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35640" y="0"/>
              <a:ext cx="581721" cy="115225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85" name="Picture 66" descr="Picture 6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46651" y="0"/>
              <a:ext cx="581721" cy="115225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86" name="Picture 67" descr="Picture 6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38802" y="0"/>
              <a:ext cx="581721" cy="115225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87" name="Picture 68" descr="Picture 6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69688" y="0"/>
              <a:ext cx="581721" cy="115225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88" name="Picture 69" descr="Picture 6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27480" y="0"/>
              <a:ext cx="581721" cy="115225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89" name="Picture 70" descr="Picture 7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581721" cy="115225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402" name="Group 56"/>
          <p:cNvGrpSpPr/>
          <p:nvPr/>
        </p:nvGrpSpPr>
        <p:grpSpPr>
          <a:xfrm>
            <a:off x="5425209" y="5823572"/>
            <a:ext cx="13248872" cy="1170539"/>
            <a:chOff x="0" y="0"/>
            <a:chExt cx="13248869" cy="1170538"/>
          </a:xfrm>
        </p:grpSpPr>
        <p:pic>
          <p:nvPicPr>
            <p:cNvPr id="391" name="Picture 39" descr="Picture 3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667150" y="18288"/>
              <a:ext cx="581721" cy="115225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92" name="Picture 41" descr="Picture 4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387006" y="0"/>
              <a:ext cx="581721" cy="115225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93" name="Picture 42" descr="Picture 4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44912" y="0"/>
              <a:ext cx="581721" cy="115225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94" name="Picture 43" descr="Picture 4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848442" y="0"/>
              <a:ext cx="581721" cy="115225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95" name="Picture 44" descr="Picture 4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594770" y="0"/>
              <a:ext cx="581721" cy="115225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96" name="Picture 45" descr="Picture 4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11000" y="0"/>
              <a:ext cx="581721" cy="115225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97" name="Picture 46" descr="Picture 4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47132" y="0"/>
              <a:ext cx="581721" cy="115225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98" name="Picture 47" descr="Picture 4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14162" y="0"/>
              <a:ext cx="581721" cy="115225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99" name="Picture 48" descr="Picture 4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19928" y="0"/>
              <a:ext cx="581721" cy="115225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00" name="Picture 49" descr="Picture 4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52600" y="0"/>
              <a:ext cx="581721" cy="115225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01" name="Picture 50" descr="Picture 5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581721" cy="115225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406" name="Group 4"/>
          <p:cNvGrpSpPr/>
          <p:nvPr/>
        </p:nvGrpSpPr>
        <p:grpSpPr>
          <a:xfrm>
            <a:off x="18962059" y="5521875"/>
            <a:ext cx="1265169" cy="1983746"/>
            <a:chOff x="0" y="0"/>
            <a:chExt cx="1265167" cy="1983745"/>
          </a:xfrm>
        </p:grpSpPr>
        <p:sp>
          <p:nvSpPr>
            <p:cNvPr id="403" name="Trapezoid 52"/>
            <p:cNvSpPr/>
            <p:nvPr/>
          </p:nvSpPr>
          <p:spPr>
            <a:xfrm rot="1800000">
              <a:off x="236834" y="1006445"/>
              <a:ext cx="186845" cy="9974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9642" y="0"/>
                  </a:lnTo>
                  <a:lnTo>
                    <a:pt x="11958" y="0"/>
                  </a:lnTo>
                  <a:lnTo>
                    <a:pt x="2160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953735">
                    <a:alpha val="0"/>
                  </a:srgbClr>
                </a:gs>
                <a:gs pos="50000">
                  <a:srgbClr val="953735"/>
                </a:gs>
                <a:gs pos="100000">
                  <a:srgbClr val="953735">
                    <a:alpha val="0"/>
                  </a:srgbClr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defTabSz="914400">
                <a:defRPr sz="36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04" name="Oval 53"/>
            <p:cNvSpPr/>
            <p:nvPr/>
          </p:nvSpPr>
          <p:spPr>
            <a:xfrm>
              <a:off x="515543" y="874917"/>
              <a:ext cx="231525" cy="231525"/>
            </a:xfrm>
            <a:prstGeom prst="ellipse">
              <a:avLst/>
            </a:prstGeom>
            <a:gradFill flip="none" rotWithShape="1">
              <a:gsLst>
                <a:gs pos="0">
                  <a:srgbClr val="17375E"/>
                </a:gs>
                <a:gs pos="100000">
                  <a:srgbClr val="FFFFFF"/>
                </a:gs>
              </a:gsLst>
              <a:lin ang="10560000" scaled="0"/>
            </a:gradFill>
            <a:ln w="12700" cap="flat">
              <a:solidFill>
                <a:srgbClr val="4A7EBB"/>
              </a:solidFill>
              <a:prstDash val="solid"/>
              <a:round/>
            </a:ln>
            <a:effectLst>
              <a:outerShdw blurRad="76200" dist="381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91439" tIns="91439" rIns="91439" bIns="91439" numCol="1" anchor="ctr">
              <a:noAutofit/>
            </a:bodyPr>
            <a:lstStyle/>
            <a:p>
              <a:pPr defTabSz="914400">
                <a:defRPr sz="36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05" name="Trapezoid 54"/>
            <p:cNvSpPr/>
            <p:nvPr/>
          </p:nvSpPr>
          <p:spPr>
            <a:xfrm rot="12600000">
              <a:off x="841489" y="-20103"/>
              <a:ext cx="186845" cy="9974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9642" y="0"/>
                  </a:lnTo>
                  <a:lnTo>
                    <a:pt x="11958" y="0"/>
                  </a:lnTo>
                  <a:lnTo>
                    <a:pt x="2160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953735">
                    <a:alpha val="0"/>
                  </a:srgbClr>
                </a:gs>
                <a:gs pos="50000">
                  <a:srgbClr val="953735"/>
                </a:gs>
                <a:gs pos="100000">
                  <a:srgbClr val="953735">
                    <a:alpha val="0"/>
                  </a:srgbClr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defTabSz="914400">
                <a:defRPr sz="36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pic>
        <p:nvPicPr>
          <p:cNvPr id="407" name="Picture 58" descr="Picture 5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674080" y="457201"/>
            <a:ext cx="3001363" cy="2257606"/>
          </a:xfrm>
          <a:prstGeom prst="rect">
            <a:avLst/>
          </a:prstGeom>
          <a:ln w="12700">
            <a:miter lim="400000"/>
          </a:ln>
        </p:spPr>
      </p:pic>
      <p:sp>
        <p:nvSpPr>
          <p:cNvPr id="408" name="TextBox 82"/>
          <p:cNvSpPr txBox="1"/>
          <p:nvPr/>
        </p:nvSpPr>
        <p:spPr>
          <a:xfrm>
            <a:off x="3323315" y="457201"/>
            <a:ext cx="18554540" cy="48437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/>
          <a:p>
            <a:pPr algn="l" defTabSz="914400">
              <a:defRPr sz="11400" b="1" cap="small">
                <a:solidFill>
                  <a:srgbClr val="808080"/>
                </a:solidFill>
                <a:effectLst>
                  <a:outerShdw blurRad="38100" dist="12700" dir="12000000" rotWithShape="0">
                    <a:srgbClr val="000000">
                      <a:alpha val="40000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defRPr>
            </a:pPr>
            <a:r>
              <a:t>Gravitational Waves</a:t>
            </a:r>
            <a:br/>
            <a:r>
              <a:rPr sz="6400" cap="none">
                <a:solidFill>
                  <a:srgbClr val="FFFFFF"/>
                </a:solidFill>
              </a:rPr>
              <a:t>change the proper separation </a:t>
            </a:r>
          </a:p>
          <a:p>
            <a:pPr algn="l" defTabSz="914400">
              <a:spcBef>
                <a:spcPts val="1300"/>
              </a:spcBef>
              <a:defRPr sz="11400" b="1" cap="small">
                <a:solidFill>
                  <a:srgbClr val="808080"/>
                </a:solidFill>
                <a:effectLst>
                  <a:outerShdw blurRad="38100" dist="12700" dir="12000000" rotWithShape="0">
                    <a:srgbClr val="000000">
                      <a:alpha val="40000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defRPr>
            </a:pPr>
            <a:r>
              <a:rPr sz="6400" cap="none">
                <a:solidFill>
                  <a:srgbClr val="FFFFFF"/>
                </a:solidFill>
              </a:rPr>
              <a:t>between Earth and pulsar. </a:t>
            </a:r>
          </a:p>
        </p:txBody>
      </p:sp>
      <p:pic>
        <p:nvPicPr>
          <p:cNvPr id="409" name="Picture 34" descr="Picture 3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59201" y="6851295"/>
            <a:ext cx="1828801" cy="1828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10" name="Picture 35" descr="Picture 3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961493" y="7126127"/>
            <a:ext cx="1353051" cy="1353051"/>
          </a:xfrm>
          <a:prstGeom prst="rect">
            <a:avLst/>
          </a:prstGeom>
          <a:ln w="12700">
            <a:miter lim="400000"/>
          </a:ln>
        </p:spPr>
      </p:pic>
      <p:pic>
        <p:nvPicPr>
          <p:cNvPr id="411" name="Picture 36" descr="Picture 3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29872" y="5890300"/>
            <a:ext cx="902533" cy="1121329"/>
          </a:xfrm>
          <a:prstGeom prst="rect">
            <a:avLst/>
          </a:prstGeom>
          <a:ln w="12700">
            <a:miter lim="400000"/>
          </a:ln>
        </p:spPr>
      </p:pic>
      <p:pic>
        <p:nvPicPr>
          <p:cNvPr id="412" name="Picture 40" descr="Picture 4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19600" y="7316568"/>
            <a:ext cx="15240000" cy="9525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15" name="Group"/>
          <p:cNvGrpSpPr/>
          <p:nvPr/>
        </p:nvGrpSpPr>
        <p:grpSpPr>
          <a:xfrm>
            <a:off x="19764652" y="1039011"/>
            <a:ext cx="846405" cy="879210"/>
            <a:chOff x="0" y="0"/>
            <a:chExt cx="846404" cy="879208"/>
          </a:xfrm>
        </p:grpSpPr>
        <p:sp>
          <p:nvSpPr>
            <p:cNvPr id="413" name="Circle"/>
            <p:cNvSpPr/>
            <p:nvPr/>
          </p:nvSpPr>
          <p:spPr>
            <a:xfrm>
              <a:off x="0" y="654814"/>
              <a:ext cx="224230" cy="224395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>
              <a:outerShdw blurRad="508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14" name="Circle"/>
            <p:cNvSpPr/>
            <p:nvPr/>
          </p:nvSpPr>
          <p:spPr>
            <a:xfrm>
              <a:off x="622174" y="0"/>
              <a:ext cx="224231" cy="224395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>
              <a:outerShdw blurRad="508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416" name="Pulses arrive ahead of or behind schedule"/>
          <p:cNvSpPr txBox="1"/>
          <p:nvPr/>
        </p:nvSpPr>
        <p:spPr>
          <a:xfrm>
            <a:off x="3339987" y="4197932"/>
            <a:ext cx="16139319" cy="1082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l" defTabSz="914400">
              <a:spcBef>
                <a:spcPts val="4800"/>
              </a:spcBef>
              <a:defRPr sz="11400" b="1" cap="small">
                <a:solidFill>
                  <a:srgbClr val="808080"/>
                </a:solidFill>
                <a:effectLst>
                  <a:outerShdw blurRad="38100" dist="12700" dir="12000000" rotWithShape="0">
                    <a:srgbClr val="000000">
                      <a:alpha val="40000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defRPr>
            </a:pPr>
            <a:r>
              <a:rPr sz="6400" cap="none">
                <a:solidFill>
                  <a:srgbClr val="FFFFFF"/>
                </a:solidFill>
              </a:rPr>
              <a:t>Pulses arrive </a:t>
            </a:r>
            <a:r>
              <a:rPr sz="6400" i="1" cap="none">
                <a:solidFill>
                  <a:srgbClr val="FFFFFF"/>
                </a:solidFill>
              </a:rPr>
              <a:t>ahead </a:t>
            </a:r>
            <a:r>
              <a:rPr sz="6400" cap="none">
                <a:solidFill>
                  <a:srgbClr val="FFFFFF"/>
                </a:solidFill>
              </a:rPr>
              <a:t>of or </a:t>
            </a:r>
            <a:r>
              <a:rPr sz="6400" i="1" cap="none">
                <a:solidFill>
                  <a:srgbClr val="FFFFFF"/>
                </a:solidFill>
              </a:rPr>
              <a:t>behind </a:t>
            </a:r>
            <a:r>
              <a:rPr sz="6400" cap="none">
                <a:solidFill>
                  <a:srgbClr val="FFFFFF"/>
                </a:solidFill>
              </a:rPr>
              <a:t>schedule</a:t>
            </a:r>
          </a:p>
        </p:txBody>
      </p:sp>
      <p:sp>
        <p:nvSpPr>
          <p:cNvPr id="417" name="Credit: NANOGrav Space Public Outreach Team"/>
          <p:cNvSpPr txBox="1"/>
          <p:nvPr/>
        </p:nvSpPr>
        <p:spPr>
          <a:xfrm>
            <a:off x="15974734" y="12450623"/>
            <a:ext cx="8399273" cy="600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3000">
                <a:solidFill>
                  <a:srgbClr val="FFFFFF"/>
                </a:solidFill>
              </a:defRPr>
            </a:lvl1pPr>
          </a:lstStyle>
          <a:p>
            <a:r>
              <a:t>Credit: NANOGrav Space Public Outreach Team</a:t>
            </a:r>
          </a:p>
        </p:txBody>
      </p:sp>
      <p:grpSp>
        <p:nvGrpSpPr>
          <p:cNvPr id="2" name="Group">
            <a:extLst>
              <a:ext uri="{FF2B5EF4-FFF2-40B4-BE49-F238E27FC236}">
                <a16:creationId xmlns:a16="http://schemas.microsoft.com/office/drawing/2014/main" id="{D209B0CD-2907-4F13-8BC5-6C5F1BC18CFC}"/>
              </a:ext>
            </a:extLst>
          </p:cNvPr>
          <p:cNvGrpSpPr/>
          <p:nvPr/>
        </p:nvGrpSpPr>
        <p:grpSpPr>
          <a:xfrm>
            <a:off x="5374" y="12945933"/>
            <a:ext cx="24380794" cy="1674298"/>
            <a:chOff x="0" y="0"/>
            <a:chExt cx="24380792" cy="1674297"/>
          </a:xfrm>
        </p:grpSpPr>
        <p:grpSp>
          <p:nvGrpSpPr>
            <p:cNvPr id="3" name="Group">
              <a:extLst>
                <a:ext uri="{FF2B5EF4-FFF2-40B4-BE49-F238E27FC236}">
                  <a16:creationId xmlns:a16="http://schemas.microsoft.com/office/drawing/2014/main" id="{D1687A1E-C030-726D-9504-3F3B38F07D18}"/>
                </a:ext>
              </a:extLst>
            </p:cNvPr>
            <p:cNvGrpSpPr/>
            <p:nvPr/>
          </p:nvGrpSpPr>
          <p:grpSpPr>
            <a:xfrm>
              <a:off x="0" y="1309"/>
              <a:ext cx="24380792" cy="1672988"/>
              <a:chOff x="0" y="0"/>
              <a:chExt cx="24380791" cy="1672986"/>
            </a:xfrm>
          </p:grpSpPr>
          <p:sp>
            <p:nvSpPr>
              <p:cNvPr id="5" name="Rectangle">
                <a:extLst>
                  <a:ext uri="{FF2B5EF4-FFF2-40B4-BE49-F238E27FC236}">
                    <a16:creationId xmlns:a16="http://schemas.microsoft.com/office/drawing/2014/main" id="{A5A85924-51C9-7F43-1DB3-49DEA2B1AACE}"/>
                  </a:ext>
                </a:extLst>
              </p:cNvPr>
              <p:cNvSpPr/>
              <p:nvPr/>
            </p:nvSpPr>
            <p:spPr>
              <a:xfrm>
                <a:off x="0" y="44211"/>
                <a:ext cx="24380791" cy="790576"/>
              </a:xfrm>
              <a:prstGeom prst="rect">
                <a:avLst/>
              </a:prstGeom>
              <a:solidFill>
                <a:schemeClr val="accent1">
                  <a:satOff val="-3355"/>
                  <a:lumOff val="26614"/>
                  <a:alpha val="50000"/>
                </a:schemeClr>
              </a:solidFill>
              <a:ln w="12700" cap="flat">
                <a:noFill/>
                <a:miter lim="400000"/>
              </a:ln>
              <a:effectLst>
                <a:outerShdw blurRad="50800" dist="25400" dir="5400000" rotWithShape="0">
                  <a:srgbClr val="000000">
                    <a:alpha val="0"/>
                  </a:srgbClr>
                </a:outerShdw>
              </a:effectLst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 dirty="0"/>
              </a:p>
            </p:txBody>
          </p:sp>
          <p:pic>
            <p:nvPicPr>
              <p:cNvPr id="6" name="Image" descr="Image">
                <a:extLst>
                  <a:ext uri="{FF2B5EF4-FFF2-40B4-BE49-F238E27FC236}">
                    <a16:creationId xmlns:a16="http://schemas.microsoft.com/office/drawing/2014/main" id="{84F29DA2-BB72-9763-0623-17B93F6D0D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85053" y="0"/>
                <a:ext cx="1344012" cy="82208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7" name="UT Knoxville | Nov 27 2023">
                <a:extLst>
                  <a:ext uri="{FF2B5EF4-FFF2-40B4-BE49-F238E27FC236}">
                    <a16:creationId xmlns:a16="http://schemas.microsoft.com/office/drawing/2014/main" id="{EA28D217-0F83-3AD4-FEA8-DF65BC5511A6}"/>
                  </a:ext>
                </a:extLst>
              </p:cNvPr>
              <p:cNvSpPr/>
              <p:nvPr/>
            </p:nvSpPr>
            <p:spPr>
              <a:xfrm>
                <a:off x="14481156" y="402985"/>
                <a:ext cx="3506708" cy="1270001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>
                <a:lvl1pPr>
                  <a:defRPr sz="3500">
                    <a:solidFill>
                      <a:srgbClr val="FFFFFF"/>
                    </a:solidFill>
                    <a:latin typeface="Gill Sans SemiBold"/>
                    <a:ea typeface="Gill Sans SemiBold"/>
                    <a:cs typeface="Gill Sans SemiBold"/>
                    <a:sym typeface="Gill Sans SemiBold"/>
                  </a:defRPr>
                </a:lvl1pPr>
              </a:lstStyle>
              <a:p>
                <a:r>
                  <a:rPr lang="en-US" dirty="0"/>
                  <a:t>                                                                                          VU PTA GW Summer School | July 9 2024</a:t>
                </a:r>
              </a:p>
            </p:txBody>
          </p:sp>
          <p:sp>
            <p:nvSpPr>
              <p:cNvPr id="8" name="Stephen R. Taylor">
                <a:extLst>
                  <a:ext uri="{FF2B5EF4-FFF2-40B4-BE49-F238E27FC236}">
                    <a16:creationId xmlns:a16="http://schemas.microsoft.com/office/drawing/2014/main" id="{C9B0B81D-2279-1EA7-EBED-A78B033722F4}"/>
                  </a:ext>
                </a:extLst>
              </p:cNvPr>
              <p:cNvSpPr/>
              <p:nvPr/>
            </p:nvSpPr>
            <p:spPr>
              <a:xfrm>
                <a:off x="4778306" y="402985"/>
                <a:ext cx="1270001" cy="1270001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sz="3500">
                    <a:solidFill>
                      <a:srgbClr val="FFFFFF"/>
                    </a:solidFill>
                    <a:latin typeface="Gill Sans SemiBold"/>
                    <a:ea typeface="Gill Sans SemiBold"/>
                    <a:cs typeface="Gill Sans SemiBold"/>
                    <a:sym typeface="Gill Sans SemiBold"/>
                  </a:defRPr>
                </a:lvl1pPr>
              </a:lstStyle>
              <a:p>
                <a:r>
                  <a:rPr dirty="0"/>
                  <a:t>Stephen R. Taylor</a:t>
                </a:r>
              </a:p>
            </p:txBody>
          </p:sp>
          <p:pic>
            <p:nvPicPr>
              <p:cNvPr id="9" name="Image" descr="Image">
                <a:extLst>
                  <a:ext uri="{FF2B5EF4-FFF2-40B4-BE49-F238E27FC236}">
                    <a16:creationId xmlns:a16="http://schemas.microsoft.com/office/drawing/2014/main" id="{27BB101D-4E36-9637-3C5E-5221C20B15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rcRect b="33232"/>
              <a:stretch>
                <a:fillRect/>
              </a:stretch>
            </p:blipFill>
            <p:spPr>
              <a:xfrm>
                <a:off x="92357" y="160694"/>
                <a:ext cx="779795" cy="55760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4" name="Image" descr="Image">
              <a:extLst>
                <a:ext uri="{FF2B5EF4-FFF2-40B4-BE49-F238E27FC236}">
                  <a16:creationId xmlns:a16="http://schemas.microsoft.com/office/drawing/2014/main" id="{01666989-F2FA-B115-A18C-011D1EF7BEB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rcRect/>
            <a:stretch>
              <a:fillRect/>
            </a:stretch>
          </p:blipFill>
          <p:spPr>
            <a:xfrm>
              <a:off x="2148652" y="0"/>
              <a:ext cx="837605" cy="83760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fade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mph" presetSubtype="0" accel="50000" decel="5000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1000" fill="hold"/>
                                        <p:tgtEl>
                                          <p:spTgt spid="412"/>
                                        </p:tgtEl>
                                      </p:cBhvr>
                                      <p:by x="69999" y="69999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6" presetClass="emph" presetSubtype="0" accel="50000" decel="50000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7" dur="1000" fill="hold"/>
                                        <p:tgtEl>
                                          <p:spTgt spid="412"/>
                                        </p:tgtEl>
                                      </p:cBhvr>
                                      <p:by x="185714" y="185714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6" presetClass="emph" presetSubtype="0" accel="50000" decel="50000" fill="hold" grpId="5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1000" fill="hold"/>
                                        <p:tgtEl>
                                          <p:spTgt spid="412"/>
                                        </p:tgtEl>
                                      </p:cBhvr>
                                      <p:by x="53846" y="53846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6" presetClass="emph" presetSubtype="0" accel="50000" decel="50000" fill="hold" grpId="6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3" dur="1000" fill="hold"/>
                                        <p:tgtEl>
                                          <p:spTgt spid="412"/>
                                        </p:tgtEl>
                                      </p:cBhvr>
                                      <p:by x="185714" y="185714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mph" presetSubtype="0" accel="50000" decel="50000" fill="hold" grpId="7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6" dur="1000" fill="hold"/>
                                        <p:tgtEl>
                                          <p:spTgt spid="412"/>
                                        </p:tgtEl>
                                      </p:cBhvr>
                                      <p:by x="76923" y="76923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10" presetClass="exit" fill="hold" grpId="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29" dur="1000" fill="hold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10" presetClass="entr" fill="hold" grpId="9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10" presetClass="entr" fill="hold" grpId="1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8" grpId="1" animBg="1" advAuto="0"/>
      <p:bldP spid="390" grpId="9" animBg="1" advAuto="0"/>
      <p:bldP spid="402" grpId="8" animBg="1" advAuto="0"/>
      <p:bldP spid="412" grpId="3" animBg="1" advAuto="0"/>
      <p:bldP spid="412" grpId="4" animBg="1" advAuto="0"/>
      <p:bldP spid="412" grpId="5" animBg="1" advAuto="0"/>
      <p:bldP spid="412" grpId="6" animBg="1" advAuto="0"/>
      <p:bldP spid="412" grpId="7" animBg="1" advAuto="0"/>
      <p:bldP spid="415" grpId="2" animBg="1" advAuto="0"/>
      <p:bldP spid="416" grpId="10" animBg="1" advAuto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Deriv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Derivation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651" y="956768"/>
            <a:ext cx="24048430" cy="12238933"/>
          </a:xfrm>
          <a:prstGeom prst="rect">
            <a:avLst/>
          </a:prstGeom>
          <a:ln w="12700">
            <a:miter lim="400000"/>
          </a:ln>
        </p:spPr>
      </p:pic>
      <p:sp>
        <p:nvSpPr>
          <p:cNvPr id="440" name="Image credit: Burke-Spolaor et al. (2019)"/>
          <p:cNvSpPr txBox="1"/>
          <p:nvPr/>
        </p:nvSpPr>
        <p:spPr>
          <a:xfrm>
            <a:off x="18480190" y="123350"/>
            <a:ext cx="5705984" cy="511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400"/>
            </a:lvl1pPr>
          </a:lstStyle>
          <a:p>
            <a:r>
              <a:t>Image credit: Burke-Spolaor et al. (2019)</a:t>
            </a:r>
          </a:p>
        </p:txBody>
      </p:sp>
      <p:grpSp>
        <p:nvGrpSpPr>
          <p:cNvPr id="2" name="Group">
            <a:extLst>
              <a:ext uri="{FF2B5EF4-FFF2-40B4-BE49-F238E27FC236}">
                <a16:creationId xmlns:a16="http://schemas.microsoft.com/office/drawing/2014/main" id="{CB411757-3EAF-C061-9EBE-206A4EC386AF}"/>
              </a:ext>
            </a:extLst>
          </p:cNvPr>
          <p:cNvGrpSpPr/>
          <p:nvPr/>
        </p:nvGrpSpPr>
        <p:grpSpPr>
          <a:xfrm>
            <a:off x="5374" y="12945933"/>
            <a:ext cx="24380794" cy="1674298"/>
            <a:chOff x="0" y="0"/>
            <a:chExt cx="24380792" cy="1674297"/>
          </a:xfrm>
        </p:grpSpPr>
        <p:grpSp>
          <p:nvGrpSpPr>
            <p:cNvPr id="3" name="Group">
              <a:extLst>
                <a:ext uri="{FF2B5EF4-FFF2-40B4-BE49-F238E27FC236}">
                  <a16:creationId xmlns:a16="http://schemas.microsoft.com/office/drawing/2014/main" id="{58E387A1-94EC-95C6-884C-B21E1F5DB9D1}"/>
                </a:ext>
              </a:extLst>
            </p:cNvPr>
            <p:cNvGrpSpPr/>
            <p:nvPr/>
          </p:nvGrpSpPr>
          <p:grpSpPr>
            <a:xfrm>
              <a:off x="0" y="1309"/>
              <a:ext cx="24380792" cy="1672988"/>
              <a:chOff x="0" y="0"/>
              <a:chExt cx="24380791" cy="1672986"/>
            </a:xfrm>
          </p:grpSpPr>
          <p:sp>
            <p:nvSpPr>
              <p:cNvPr id="5" name="Rectangle">
                <a:extLst>
                  <a:ext uri="{FF2B5EF4-FFF2-40B4-BE49-F238E27FC236}">
                    <a16:creationId xmlns:a16="http://schemas.microsoft.com/office/drawing/2014/main" id="{1ACE13DF-BEDD-C704-106A-DB4139F5FEB0}"/>
                  </a:ext>
                </a:extLst>
              </p:cNvPr>
              <p:cNvSpPr/>
              <p:nvPr/>
            </p:nvSpPr>
            <p:spPr>
              <a:xfrm>
                <a:off x="0" y="44211"/>
                <a:ext cx="24380791" cy="790576"/>
              </a:xfrm>
              <a:prstGeom prst="rect">
                <a:avLst/>
              </a:prstGeom>
              <a:solidFill>
                <a:schemeClr val="accent1">
                  <a:satOff val="-3355"/>
                  <a:lumOff val="26614"/>
                  <a:alpha val="50000"/>
                </a:schemeClr>
              </a:solidFill>
              <a:ln w="12700" cap="flat">
                <a:noFill/>
                <a:miter lim="400000"/>
              </a:ln>
              <a:effectLst>
                <a:outerShdw blurRad="50800" dist="25400" dir="5400000" rotWithShape="0">
                  <a:srgbClr val="000000">
                    <a:alpha val="0"/>
                  </a:srgbClr>
                </a:outerShdw>
              </a:effectLst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 dirty="0"/>
              </a:p>
            </p:txBody>
          </p:sp>
          <p:pic>
            <p:nvPicPr>
              <p:cNvPr id="6" name="Image" descr="Image">
                <a:extLst>
                  <a:ext uri="{FF2B5EF4-FFF2-40B4-BE49-F238E27FC236}">
                    <a16:creationId xmlns:a16="http://schemas.microsoft.com/office/drawing/2014/main" id="{B9D290A5-8578-2EE5-715E-ACA2F2F208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85053" y="0"/>
                <a:ext cx="1344012" cy="82208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7" name="UT Knoxville | Nov 27 2023">
                <a:extLst>
                  <a:ext uri="{FF2B5EF4-FFF2-40B4-BE49-F238E27FC236}">
                    <a16:creationId xmlns:a16="http://schemas.microsoft.com/office/drawing/2014/main" id="{30B55445-5FCE-6F5F-2BDD-048F7C461BA6}"/>
                  </a:ext>
                </a:extLst>
              </p:cNvPr>
              <p:cNvSpPr/>
              <p:nvPr/>
            </p:nvSpPr>
            <p:spPr>
              <a:xfrm>
                <a:off x="14481156" y="402985"/>
                <a:ext cx="3506708" cy="1270001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>
                <a:lvl1pPr>
                  <a:defRPr sz="3500">
                    <a:solidFill>
                      <a:srgbClr val="FFFFFF"/>
                    </a:solidFill>
                    <a:latin typeface="Gill Sans SemiBold"/>
                    <a:ea typeface="Gill Sans SemiBold"/>
                    <a:cs typeface="Gill Sans SemiBold"/>
                    <a:sym typeface="Gill Sans SemiBold"/>
                  </a:defRPr>
                </a:lvl1pPr>
              </a:lstStyle>
              <a:p>
                <a:r>
                  <a:rPr lang="en-US" dirty="0"/>
                  <a:t>                                                                                          VU PTA GW Summer School | July 9 2024</a:t>
                </a:r>
              </a:p>
            </p:txBody>
          </p:sp>
          <p:sp>
            <p:nvSpPr>
              <p:cNvPr id="8" name="Stephen R. Taylor">
                <a:extLst>
                  <a:ext uri="{FF2B5EF4-FFF2-40B4-BE49-F238E27FC236}">
                    <a16:creationId xmlns:a16="http://schemas.microsoft.com/office/drawing/2014/main" id="{96B25F4A-7041-8AEB-3F10-8AB1547F9627}"/>
                  </a:ext>
                </a:extLst>
              </p:cNvPr>
              <p:cNvSpPr/>
              <p:nvPr/>
            </p:nvSpPr>
            <p:spPr>
              <a:xfrm>
                <a:off x="4778306" y="402985"/>
                <a:ext cx="1270001" cy="1270001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sz="3500">
                    <a:solidFill>
                      <a:srgbClr val="FFFFFF"/>
                    </a:solidFill>
                    <a:latin typeface="Gill Sans SemiBold"/>
                    <a:ea typeface="Gill Sans SemiBold"/>
                    <a:cs typeface="Gill Sans SemiBold"/>
                    <a:sym typeface="Gill Sans SemiBold"/>
                  </a:defRPr>
                </a:lvl1pPr>
              </a:lstStyle>
              <a:p>
                <a:r>
                  <a:rPr dirty="0"/>
                  <a:t>Stephen R. Taylor</a:t>
                </a:r>
              </a:p>
            </p:txBody>
          </p:sp>
          <p:pic>
            <p:nvPicPr>
              <p:cNvPr id="9" name="Image" descr="Image">
                <a:extLst>
                  <a:ext uri="{FF2B5EF4-FFF2-40B4-BE49-F238E27FC236}">
                    <a16:creationId xmlns:a16="http://schemas.microsoft.com/office/drawing/2014/main" id="{D5AADC74-D648-DB59-73C2-1D9BA860A7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 b="33232"/>
              <a:stretch>
                <a:fillRect/>
              </a:stretch>
            </p:blipFill>
            <p:spPr>
              <a:xfrm>
                <a:off x="92357" y="160694"/>
                <a:ext cx="779795" cy="55760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4" name="Image" descr="Image">
              <a:extLst>
                <a:ext uri="{FF2B5EF4-FFF2-40B4-BE49-F238E27FC236}">
                  <a16:creationId xmlns:a16="http://schemas.microsoft.com/office/drawing/2014/main" id="{BF361DC0-7509-62F7-FFB6-E522FEB1309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2148652" y="0"/>
              <a:ext cx="837605" cy="83760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14720" y="13037343"/>
            <a:ext cx="336700" cy="498476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>
              <a:defRPr b="1">
                <a:solidFill>
                  <a:schemeClr val="accent1">
                    <a:satOff val="-3355"/>
                    <a:lumOff val="26614"/>
                  </a:schemeClr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6</a:t>
            </a:fld>
            <a:endParaRPr/>
          </a:p>
        </p:txBody>
      </p:sp>
      <p:sp>
        <p:nvSpPr>
          <p:cNvPr id="443" name="John Rowe Animation/Australia Telescope National Facility, CSIRO"/>
          <p:cNvSpPr txBox="1"/>
          <p:nvPr/>
        </p:nvSpPr>
        <p:spPr>
          <a:xfrm>
            <a:off x="5802332" y="12087149"/>
            <a:ext cx="9620474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8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John Rowe Animation/Australia Telescope National Facility, CSIRO</a:t>
            </a:r>
          </a:p>
        </p:txBody>
      </p:sp>
      <p:pic>
        <p:nvPicPr>
          <p:cNvPr id="444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839" y="1545455"/>
            <a:ext cx="23304322" cy="10545531"/>
          </a:xfrm>
          <a:prstGeom prst="rect">
            <a:avLst/>
          </a:prstGeom>
          <a:ln w="12700">
            <a:miter lim="400000"/>
          </a:ln>
        </p:spPr>
      </p:pic>
      <p:sp>
        <p:nvSpPr>
          <p:cNvPr id="453" name="Image credit: Taylor (2021)"/>
          <p:cNvSpPr txBox="1"/>
          <p:nvPr/>
        </p:nvSpPr>
        <p:spPr>
          <a:xfrm>
            <a:off x="20240490" y="179333"/>
            <a:ext cx="3808909" cy="511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400"/>
            </a:lvl1pPr>
          </a:lstStyle>
          <a:p>
            <a:r>
              <a:t>Image credit: Taylor (2021)</a:t>
            </a:r>
          </a:p>
        </p:txBody>
      </p:sp>
      <p:grpSp>
        <p:nvGrpSpPr>
          <p:cNvPr id="2" name="Group">
            <a:extLst>
              <a:ext uri="{FF2B5EF4-FFF2-40B4-BE49-F238E27FC236}">
                <a16:creationId xmlns:a16="http://schemas.microsoft.com/office/drawing/2014/main" id="{8ED23EA9-9CA7-31C2-6F04-7EF2D00E4BAA}"/>
              </a:ext>
            </a:extLst>
          </p:cNvPr>
          <p:cNvGrpSpPr/>
          <p:nvPr/>
        </p:nvGrpSpPr>
        <p:grpSpPr>
          <a:xfrm>
            <a:off x="5374" y="12945933"/>
            <a:ext cx="24380794" cy="1674298"/>
            <a:chOff x="0" y="0"/>
            <a:chExt cx="24380792" cy="1674297"/>
          </a:xfrm>
        </p:grpSpPr>
        <p:grpSp>
          <p:nvGrpSpPr>
            <p:cNvPr id="3" name="Group">
              <a:extLst>
                <a:ext uri="{FF2B5EF4-FFF2-40B4-BE49-F238E27FC236}">
                  <a16:creationId xmlns:a16="http://schemas.microsoft.com/office/drawing/2014/main" id="{9BD37580-6754-7FF5-210F-D01DF7C449FA}"/>
                </a:ext>
              </a:extLst>
            </p:cNvPr>
            <p:cNvGrpSpPr/>
            <p:nvPr/>
          </p:nvGrpSpPr>
          <p:grpSpPr>
            <a:xfrm>
              <a:off x="0" y="1309"/>
              <a:ext cx="24380792" cy="1672988"/>
              <a:chOff x="0" y="0"/>
              <a:chExt cx="24380791" cy="1672986"/>
            </a:xfrm>
          </p:grpSpPr>
          <p:sp>
            <p:nvSpPr>
              <p:cNvPr id="5" name="Rectangle">
                <a:extLst>
                  <a:ext uri="{FF2B5EF4-FFF2-40B4-BE49-F238E27FC236}">
                    <a16:creationId xmlns:a16="http://schemas.microsoft.com/office/drawing/2014/main" id="{6659471C-2301-9F7E-591F-3AFB7DF59AD3}"/>
                  </a:ext>
                </a:extLst>
              </p:cNvPr>
              <p:cNvSpPr/>
              <p:nvPr/>
            </p:nvSpPr>
            <p:spPr>
              <a:xfrm>
                <a:off x="0" y="44211"/>
                <a:ext cx="24380791" cy="790576"/>
              </a:xfrm>
              <a:prstGeom prst="rect">
                <a:avLst/>
              </a:prstGeom>
              <a:solidFill>
                <a:schemeClr val="accent1">
                  <a:satOff val="-3355"/>
                  <a:lumOff val="26614"/>
                  <a:alpha val="50000"/>
                </a:schemeClr>
              </a:solidFill>
              <a:ln w="12700" cap="flat">
                <a:noFill/>
                <a:miter lim="400000"/>
              </a:ln>
              <a:effectLst>
                <a:outerShdw blurRad="50800" dist="25400" dir="5400000" rotWithShape="0">
                  <a:srgbClr val="000000">
                    <a:alpha val="0"/>
                  </a:srgbClr>
                </a:outerShdw>
              </a:effectLst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 dirty="0"/>
              </a:p>
            </p:txBody>
          </p:sp>
          <p:pic>
            <p:nvPicPr>
              <p:cNvPr id="6" name="Image" descr="Image">
                <a:extLst>
                  <a:ext uri="{FF2B5EF4-FFF2-40B4-BE49-F238E27FC236}">
                    <a16:creationId xmlns:a16="http://schemas.microsoft.com/office/drawing/2014/main" id="{566389FE-7BE3-6FFA-6D12-E57745DDD3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85053" y="0"/>
                <a:ext cx="1344012" cy="82208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7" name="UT Knoxville | Nov 27 2023">
                <a:extLst>
                  <a:ext uri="{FF2B5EF4-FFF2-40B4-BE49-F238E27FC236}">
                    <a16:creationId xmlns:a16="http://schemas.microsoft.com/office/drawing/2014/main" id="{546DAC0F-FFAE-A366-E069-7DD1B915F69B}"/>
                  </a:ext>
                </a:extLst>
              </p:cNvPr>
              <p:cNvSpPr/>
              <p:nvPr/>
            </p:nvSpPr>
            <p:spPr>
              <a:xfrm>
                <a:off x="14481156" y="402985"/>
                <a:ext cx="3506708" cy="1270001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>
                <a:lvl1pPr>
                  <a:defRPr sz="3500">
                    <a:solidFill>
                      <a:srgbClr val="FFFFFF"/>
                    </a:solidFill>
                    <a:latin typeface="Gill Sans SemiBold"/>
                    <a:ea typeface="Gill Sans SemiBold"/>
                    <a:cs typeface="Gill Sans SemiBold"/>
                    <a:sym typeface="Gill Sans SemiBold"/>
                  </a:defRPr>
                </a:lvl1pPr>
              </a:lstStyle>
              <a:p>
                <a:r>
                  <a:rPr lang="en-US" dirty="0"/>
                  <a:t>                                                                                          VU PTA GW Summer School | July 9 2024</a:t>
                </a:r>
              </a:p>
            </p:txBody>
          </p:sp>
          <p:sp>
            <p:nvSpPr>
              <p:cNvPr id="8" name="Stephen R. Taylor">
                <a:extLst>
                  <a:ext uri="{FF2B5EF4-FFF2-40B4-BE49-F238E27FC236}">
                    <a16:creationId xmlns:a16="http://schemas.microsoft.com/office/drawing/2014/main" id="{440E920E-A819-009F-9188-BED8D9F32734}"/>
                  </a:ext>
                </a:extLst>
              </p:cNvPr>
              <p:cNvSpPr/>
              <p:nvPr/>
            </p:nvSpPr>
            <p:spPr>
              <a:xfrm>
                <a:off x="4778306" y="402985"/>
                <a:ext cx="1270001" cy="1270001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sz="3500">
                    <a:solidFill>
                      <a:srgbClr val="FFFFFF"/>
                    </a:solidFill>
                    <a:latin typeface="Gill Sans SemiBold"/>
                    <a:ea typeface="Gill Sans SemiBold"/>
                    <a:cs typeface="Gill Sans SemiBold"/>
                    <a:sym typeface="Gill Sans SemiBold"/>
                  </a:defRPr>
                </a:lvl1pPr>
              </a:lstStyle>
              <a:p>
                <a:r>
                  <a:rPr dirty="0"/>
                  <a:t>Stephen R. Taylor</a:t>
                </a:r>
              </a:p>
            </p:txBody>
          </p:sp>
          <p:pic>
            <p:nvPicPr>
              <p:cNvPr id="9" name="Image" descr="Image">
                <a:extLst>
                  <a:ext uri="{FF2B5EF4-FFF2-40B4-BE49-F238E27FC236}">
                    <a16:creationId xmlns:a16="http://schemas.microsoft.com/office/drawing/2014/main" id="{221012A4-B858-125E-EA25-4B4A4B149B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rcRect b="33232"/>
              <a:stretch>
                <a:fillRect/>
              </a:stretch>
            </p:blipFill>
            <p:spPr>
              <a:xfrm>
                <a:off x="92357" y="160694"/>
                <a:ext cx="779795" cy="55760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4" name="Image" descr="Image">
              <a:extLst>
                <a:ext uri="{FF2B5EF4-FFF2-40B4-BE49-F238E27FC236}">
                  <a16:creationId xmlns:a16="http://schemas.microsoft.com/office/drawing/2014/main" id="{4A3DA2A9-A39D-FE83-CD68-7051EDC2A8C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2148652" y="0"/>
              <a:ext cx="837605" cy="83760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3" grpId="1" animBg="1" advAuto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7" name="PulsGravDet.mp4" descr="PulsGravDet.mp4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92483" y="2301437"/>
            <a:ext cx="12727574" cy="10304560"/>
          </a:xfrm>
          <a:prstGeom prst="rect">
            <a:avLst/>
          </a:prstGeom>
          <a:ln w="12700">
            <a:miter lim="400000"/>
          </a:ln>
        </p:spPr>
      </p:pic>
      <p:sp>
        <p:nvSpPr>
          <p:cNvPr id="45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24158" y="13037343"/>
            <a:ext cx="517824" cy="498476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>
              <a:defRPr b="1">
                <a:solidFill>
                  <a:schemeClr val="accent1">
                    <a:satOff val="-3355"/>
                    <a:lumOff val="26614"/>
                  </a:schemeClr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rPr/>
              <a:t>7</a:t>
            </a:fld>
            <a:endParaRPr/>
          </a:p>
        </p:txBody>
      </p:sp>
      <p:sp>
        <p:nvSpPr>
          <p:cNvPr id="459" name="Pulsar Timing Arrays"/>
          <p:cNvSpPr txBox="1"/>
          <p:nvPr/>
        </p:nvSpPr>
        <p:spPr>
          <a:xfrm>
            <a:off x="954315" y="359766"/>
            <a:ext cx="10111805" cy="1438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8500">
                <a:solidFill>
                  <a:schemeClr val="accent1">
                    <a:satOff val="-3355"/>
                    <a:lumOff val="26614"/>
                  </a:schemeClr>
                </a:solidFill>
              </a:defRPr>
            </a:lvl1pPr>
          </a:lstStyle>
          <a:p>
            <a:r>
              <a:t>Pulsar Timing Arrays</a:t>
            </a:r>
          </a:p>
        </p:txBody>
      </p:sp>
      <p:sp>
        <p:nvSpPr>
          <p:cNvPr id="460" name="Line"/>
          <p:cNvSpPr/>
          <p:nvPr/>
        </p:nvSpPr>
        <p:spPr>
          <a:xfrm>
            <a:off x="1020617" y="1751161"/>
            <a:ext cx="14685942" cy="1"/>
          </a:xfrm>
          <a:prstGeom prst="line">
            <a:avLst/>
          </a:prstGeom>
          <a:ln w="50800">
            <a:solidFill>
              <a:schemeClr val="accent1">
                <a:satOff val="-3355"/>
                <a:lumOff val="26614"/>
              </a:scheme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61" name="Equation"/>
              <p:cNvSpPr txBox="1"/>
              <p:nvPr/>
            </p:nvSpPr>
            <p:spPr>
              <a:xfrm>
                <a:off x="14486532" y="0"/>
                <a:ext cx="8533984" cy="1848301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5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sz="5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sz="5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sz="5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limUpp>
                        <m:limUppPr>
                          <m:ctrlPr>
                            <a:rPr sz="5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limUppPr>
                        <m:e>
                          <m:r>
                            <m:rPr>
                              <m:sty m:val="p"/>
                            </m:rPr>
                            <a:rPr sz="5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lim>
                          <m:r>
                            <a:rPr sz="5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̂</m:t>
                          </m:r>
                        </m:lim>
                      </m:limUpp>
                      <m:r>
                        <a:rPr sz="5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sz="5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sz="5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sz="5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f>
                        <m:fPr>
                          <m:ctrlPr>
                            <a:rPr sz="5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sz="55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limUpp>
                                <m:limUppPr>
                                  <m:ctrlPr>
                                    <a:rPr sz="55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limUppPr>
                                <m:e>
                                  <m:r>
                                    <a:rPr sz="55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lim>
                                  <m:r>
                                    <a:rPr sz="55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̂</m:t>
                                  </m:r>
                                </m:lim>
                              </m:limUpp>
                            </m:e>
                            <m:sup>
                              <m:r>
                                <a:rPr sz="55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sSup>
                            <m:sSupPr>
                              <m:ctrlPr>
                                <a:rPr sz="55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limUpp>
                                <m:limUppPr>
                                  <m:ctrlPr>
                                    <a:rPr sz="55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limUppPr>
                                <m:e>
                                  <m:r>
                                    <a:rPr sz="55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lim>
                                  <m:r>
                                    <a:rPr sz="55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̂</m:t>
                                  </m:r>
                                </m:lim>
                              </m:limUpp>
                            </m:e>
                            <m:sup>
                              <m:r>
                                <a:rPr sz="55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p>
                          </m:sSup>
                        </m:num>
                        <m:den>
                          <m:r>
                            <a:rPr sz="5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limUpp>
                            <m:limUppPr>
                              <m:ctrlPr>
                                <a:rPr sz="55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UppPr>
                            <m:e>
                              <m:r>
                                <m:rPr>
                                  <m:sty m:val="p"/>
                                </m:rPr>
                                <a:rPr sz="55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  <m:lim>
                              <m:r>
                                <a:rPr sz="55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̂</m:t>
                              </m:r>
                            </m:lim>
                          </m:limUpp>
                          <m:r>
                            <a:rPr sz="5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limUpp>
                            <m:limUppPr>
                              <m:ctrlPr>
                                <a:rPr sz="55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UppPr>
                            <m:e>
                              <m:r>
                                <a:rPr sz="55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lim>
                              <m:r>
                                <a:rPr sz="55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̂</m:t>
                              </m:r>
                            </m:lim>
                          </m:limUpp>
                        </m:den>
                      </m:f>
                      <m:r>
                        <m:rPr>
                          <m:sty m:val="p"/>
                        </m:rPr>
                        <a:rPr sz="5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sz="5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5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sz="5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sz="5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sz="5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sz="5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limUpp>
                        <m:limUppPr>
                          <m:ctrlPr>
                            <a:rPr sz="5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limUppPr>
                        <m:e>
                          <m:r>
                            <m:rPr>
                              <m:sty m:val="p"/>
                            </m:rPr>
                            <a:rPr sz="5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lim>
                          <m:r>
                            <a:rPr sz="5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̂</m:t>
                          </m:r>
                        </m:lim>
                      </m:limUpp>
                      <m:r>
                        <a:rPr sz="5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sz="5500" dirty="0"/>
              </a:p>
            </p:txBody>
          </p:sp>
        </mc:Choice>
        <mc:Fallback>
          <p:sp>
            <p:nvSpPr>
              <p:cNvPr id="461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86532" y="0"/>
                <a:ext cx="8533984" cy="1848301"/>
              </a:xfrm>
              <a:prstGeom prst="rect">
                <a:avLst/>
              </a:prstGeom>
              <a:blipFill>
                <a:blip r:embed="rId6"/>
                <a:stretch>
                  <a:fillRect l="-1932" r="-8915" b="-52055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62" name="Equation"/>
              <p:cNvSpPr txBox="1"/>
              <p:nvPr/>
            </p:nvSpPr>
            <p:spPr>
              <a:xfrm>
                <a:off x="14131949" y="3163822"/>
                <a:ext cx="8090864" cy="855438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sz="5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sz="5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5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sz="5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sz="5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sz="5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sz="5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limUpp>
                        <m:limUppPr>
                          <m:ctrlPr>
                            <a:rPr sz="5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limUppPr>
                        <m:e>
                          <m:r>
                            <m:rPr>
                              <m:sty m:val="p"/>
                            </m:rPr>
                            <a:rPr sz="5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lim>
                          <m:r>
                            <a:rPr sz="5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̂</m:t>
                          </m:r>
                        </m:lim>
                      </m:limUpp>
                      <m:r>
                        <a:rPr sz="5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)≡</m:t>
                      </m:r>
                      <m:sSub>
                        <m:sSubPr>
                          <m:ctrlPr>
                            <a:rPr sz="5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5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sz="5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sz="5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sz="5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5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sz="5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sz="5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limUpp>
                        <m:limUppPr>
                          <m:ctrlPr>
                            <a:rPr sz="5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limUppPr>
                        <m:e>
                          <m:r>
                            <m:rPr>
                              <m:sty m:val="p"/>
                            </m:rPr>
                            <a:rPr sz="5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lim>
                          <m:r>
                            <a:rPr sz="5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̂</m:t>
                          </m:r>
                        </m:lim>
                      </m:limUpp>
                      <m:r>
                        <a:rPr sz="5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)−</m:t>
                      </m:r>
                      <m:sSub>
                        <m:sSubPr>
                          <m:ctrlPr>
                            <a:rPr sz="5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5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sz="5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sz="5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sz="5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5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sz="5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sz="5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limUpp>
                        <m:limUppPr>
                          <m:ctrlPr>
                            <a:rPr sz="5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limUppPr>
                        <m:e>
                          <m:r>
                            <m:rPr>
                              <m:sty m:val="p"/>
                            </m:rPr>
                            <a:rPr sz="5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lim>
                          <m:r>
                            <a:rPr sz="5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̂</m:t>
                          </m:r>
                        </m:lim>
                      </m:limUpp>
                      <m:r>
                        <a:rPr sz="5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sz="5100" dirty="0"/>
              </a:p>
            </p:txBody>
          </p:sp>
        </mc:Choice>
        <mc:Fallback>
          <p:sp>
            <p:nvSpPr>
              <p:cNvPr id="462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31949" y="3163822"/>
                <a:ext cx="8090864" cy="855438"/>
              </a:xfrm>
              <a:prstGeom prst="rect">
                <a:avLst/>
              </a:prstGeom>
              <a:blipFill>
                <a:blip r:embed="rId7"/>
                <a:stretch>
                  <a:fillRect l="-2665" r="-20063" b="-70588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67" name="Group"/>
          <p:cNvGrpSpPr/>
          <p:nvPr/>
        </p:nvGrpSpPr>
        <p:grpSpPr>
          <a:xfrm>
            <a:off x="17016438" y="6666649"/>
            <a:ext cx="3474172" cy="5939347"/>
            <a:chOff x="0" y="0"/>
            <a:chExt cx="3474171" cy="593934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3" name="Equation"/>
                <p:cNvSpPr txBox="1"/>
                <p:nvPr/>
              </p:nvSpPr>
              <p:spPr>
                <a:xfrm>
                  <a:off x="36662" y="0"/>
                  <a:ext cx="2545542" cy="16975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txBody>
                <a:bodyPr wrap="none" lIns="0" tIns="0" rIns="0" bIns="0">
                  <a:spAutoFit/>
                </a:bodyPr>
                <a:lstStyle/>
                <a:p>
                  <a:pPr algn="l" defTabSz="914400" latinLnBrk="1">
                    <a:defRPr sz="1800"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sz="57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sz="57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sz="57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∼</m:t>
                        </m:r>
                        <m:f>
                          <m:fPr>
                            <m:ctrlPr>
                              <a:rPr sz="57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sz="57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num>
                          <m:den>
                            <m:r>
                              <a:rPr sz="57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sz="57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  <m:r>
                              <a:rPr sz="57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den>
                        </m:f>
                      </m:oMath>
                    </m:oMathPara>
                  </a14:m>
                  <a:endParaRPr sz="5700" dirty="0"/>
                </a:p>
              </p:txBody>
            </p:sp>
          </mc:Choice>
          <mc:Fallback xmlns="">
            <p:sp>
              <p:nvSpPr>
                <p:cNvPr id="463" name="Equation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662" y="0"/>
                  <a:ext cx="2545542" cy="1697546"/>
                </a:xfrm>
                <a:prstGeom prst="rect">
                  <a:avLst/>
                </a:prstGeom>
                <a:blipFill>
                  <a:blip r:embed="rId8"/>
                  <a:stretch>
                    <a:fillRect l="-9950" t="-2222" r="-24876" b="-24444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4" name="Equation"/>
                <p:cNvSpPr txBox="1"/>
                <p:nvPr/>
              </p:nvSpPr>
              <p:spPr>
                <a:xfrm>
                  <a:off x="45543" y="2811654"/>
                  <a:ext cx="2509577" cy="565210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txBody>
                <a:bodyPr wrap="none" lIns="0" tIns="0" rIns="0" bIns="0">
                  <a:spAutoFit/>
                </a:bodyPr>
                <a:lstStyle/>
                <a:p>
                  <a:pPr algn="l" defTabSz="914400" latinLnBrk="1">
                    <a:defRPr sz="1800"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sz="5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sz="5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sz="51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sz="51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sz="51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−15</m:t>
                            </m:r>
                          </m:sup>
                        </m:sSup>
                      </m:oMath>
                    </m:oMathPara>
                  </a14:m>
                  <a:endParaRPr sz="5100"/>
                </a:p>
              </p:txBody>
            </p:sp>
          </mc:Choice>
          <mc:Fallback xmlns="">
            <p:sp>
              <p:nvSpPr>
                <p:cNvPr id="464" name="Equation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543" y="2811654"/>
                  <a:ext cx="2509577" cy="565210"/>
                </a:xfrm>
                <a:prstGeom prst="rect">
                  <a:avLst/>
                </a:prstGeom>
                <a:blipFill>
                  <a:blip r:embed="rId9"/>
                  <a:stretch>
                    <a:fillRect l="-9045" t="-4348" r="-19095" b="-45652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5" name="Equation"/>
                <p:cNvSpPr txBox="1"/>
                <p:nvPr/>
              </p:nvSpPr>
              <p:spPr>
                <a:xfrm>
                  <a:off x="73083" y="3881456"/>
                  <a:ext cx="3368442" cy="711583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txBody>
                <a:bodyPr wrap="none" lIns="0" tIns="0" rIns="0" bIns="0">
                  <a:spAutoFit/>
                </a:bodyPr>
                <a:lstStyle/>
                <a:p>
                  <a:pPr algn="l" defTabSz="914400" latinLnBrk="1">
                    <a:defRPr sz="1800"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sz="53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sz="53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sz="53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sz="53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sz="53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−9</m:t>
                            </m:r>
                          </m:sup>
                        </m:sSup>
                        <m:r>
                          <m:rPr>
                            <m:sty m:val="p"/>
                          </m:rPr>
                          <a:rPr sz="53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Hz</m:t>
                        </m:r>
                      </m:oMath>
                    </m:oMathPara>
                  </a14:m>
                  <a:endParaRPr sz="5300"/>
                </a:p>
              </p:txBody>
            </p:sp>
          </mc:Choice>
          <mc:Fallback xmlns="">
            <p:sp>
              <p:nvSpPr>
                <p:cNvPr id="465" name="Equation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083" y="3881456"/>
                  <a:ext cx="3368442" cy="711583"/>
                </a:xfrm>
                <a:prstGeom prst="rect">
                  <a:avLst/>
                </a:prstGeom>
                <a:blipFill>
                  <a:blip r:embed="rId10"/>
                  <a:stretch>
                    <a:fillRect l="-9398" r="-8647" b="-51724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6" name="Equation"/>
                <p:cNvSpPr txBox="1"/>
                <p:nvPr/>
              </p:nvSpPr>
              <p:spPr>
                <a:xfrm>
                  <a:off x="0" y="5416221"/>
                  <a:ext cx="3474172" cy="52312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txBody>
                <a:bodyPr wrap="none" lIns="0" tIns="0" rIns="0" bIns="0">
                  <a:spAutoFit/>
                </a:bodyPr>
                <a:lstStyle/>
                <a:p>
                  <a:pPr algn="l" defTabSz="914400" latinLnBrk="1">
                    <a:defRPr sz="1800"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sz="5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sz="5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sz="5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∼160</m:t>
                        </m:r>
                        <m:r>
                          <m:rPr>
                            <m:sty m:val="p"/>
                          </m:rPr>
                          <a:rPr sz="5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ns</m:t>
                        </m:r>
                      </m:oMath>
                    </m:oMathPara>
                  </a14:m>
                  <a:endParaRPr sz="5900"/>
                </a:p>
              </p:txBody>
            </p:sp>
          </mc:Choice>
          <mc:Fallback xmlns="">
            <p:sp>
              <p:nvSpPr>
                <p:cNvPr id="466" name="Equation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0" y="5416221"/>
                  <a:ext cx="3474172" cy="523125"/>
                </a:xfrm>
                <a:prstGeom prst="rect">
                  <a:avLst/>
                </a:prstGeom>
                <a:blipFill>
                  <a:blip r:embed="rId11"/>
                  <a:stretch>
                    <a:fillRect l="-7636" r="-12364" b="-7907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68" name="John Rowe Animation/Australia Telescope National Facility, CSIRO"/>
          <p:cNvSpPr txBox="1"/>
          <p:nvPr/>
        </p:nvSpPr>
        <p:spPr>
          <a:xfrm>
            <a:off x="1020617" y="12056720"/>
            <a:ext cx="9620474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8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dirty="0"/>
              <a:t>John Rowe Animation/Australia Telescope National Facility, CSIRO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69" name="Equation"/>
              <p:cNvSpPr txBox="1"/>
              <p:nvPr/>
            </p:nvSpPr>
            <p:spPr>
              <a:xfrm>
                <a:off x="15706559" y="4590621"/>
                <a:ext cx="5801240" cy="838849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5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5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sz="5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sz="5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sz="5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5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sz="5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sz="5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sz="5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sz="5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(1+</m:t>
                      </m:r>
                      <m:limUpp>
                        <m:limUppPr>
                          <m:ctrlPr>
                            <a:rPr sz="5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limUppPr>
                        <m:e>
                          <m:r>
                            <m:rPr>
                              <m:sty m:val="p"/>
                            </m:rPr>
                            <a:rPr sz="5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lim>
                          <m:r>
                            <a:rPr sz="5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̂</m:t>
                          </m:r>
                        </m:lim>
                      </m:limUpp>
                      <m:r>
                        <a:rPr sz="5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limUpp>
                        <m:limUppPr>
                          <m:ctrlPr>
                            <a:rPr sz="5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limUppPr>
                        <m:e>
                          <m:r>
                            <a:rPr sz="5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lim>
                          <m:r>
                            <a:rPr sz="5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̂</m:t>
                          </m:r>
                        </m:lim>
                      </m:limUpp>
                      <m:r>
                        <a:rPr sz="5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)/</m:t>
                      </m:r>
                      <m:r>
                        <a:rPr sz="5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sz="5000" dirty="0"/>
              </a:p>
            </p:txBody>
          </p:sp>
        </mc:Choice>
        <mc:Fallback>
          <p:sp>
            <p:nvSpPr>
              <p:cNvPr id="469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06559" y="4590621"/>
                <a:ext cx="5801240" cy="838849"/>
              </a:xfrm>
              <a:prstGeom prst="rect">
                <a:avLst/>
              </a:prstGeom>
              <a:blipFill>
                <a:blip r:embed="rId12"/>
                <a:stretch>
                  <a:fillRect l="-3057" r="-15284" b="-70149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">
            <a:extLst>
              <a:ext uri="{FF2B5EF4-FFF2-40B4-BE49-F238E27FC236}">
                <a16:creationId xmlns:a16="http://schemas.microsoft.com/office/drawing/2014/main" id="{33C885AF-F0FB-C12A-AEEB-BA5B5D9CEF0E}"/>
              </a:ext>
            </a:extLst>
          </p:cNvPr>
          <p:cNvGrpSpPr/>
          <p:nvPr/>
        </p:nvGrpSpPr>
        <p:grpSpPr>
          <a:xfrm>
            <a:off x="5374" y="12945933"/>
            <a:ext cx="24380794" cy="1674298"/>
            <a:chOff x="0" y="0"/>
            <a:chExt cx="24380792" cy="1674297"/>
          </a:xfrm>
        </p:grpSpPr>
        <p:grpSp>
          <p:nvGrpSpPr>
            <p:cNvPr id="3" name="Group">
              <a:extLst>
                <a:ext uri="{FF2B5EF4-FFF2-40B4-BE49-F238E27FC236}">
                  <a16:creationId xmlns:a16="http://schemas.microsoft.com/office/drawing/2014/main" id="{FFE12F65-CB1F-772D-70BE-0778B248D3FC}"/>
                </a:ext>
              </a:extLst>
            </p:cNvPr>
            <p:cNvGrpSpPr/>
            <p:nvPr/>
          </p:nvGrpSpPr>
          <p:grpSpPr>
            <a:xfrm>
              <a:off x="0" y="1309"/>
              <a:ext cx="24380792" cy="1672988"/>
              <a:chOff x="0" y="0"/>
              <a:chExt cx="24380791" cy="1672986"/>
            </a:xfrm>
          </p:grpSpPr>
          <p:sp>
            <p:nvSpPr>
              <p:cNvPr id="5" name="Rectangle">
                <a:extLst>
                  <a:ext uri="{FF2B5EF4-FFF2-40B4-BE49-F238E27FC236}">
                    <a16:creationId xmlns:a16="http://schemas.microsoft.com/office/drawing/2014/main" id="{D90017E5-69A5-6087-D769-B4DBEC8D2D73}"/>
                  </a:ext>
                </a:extLst>
              </p:cNvPr>
              <p:cNvSpPr/>
              <p:nvPr/>
            </p:nvSpPr>
            <p:spPr>
              <a:xfrm>
                <a:off x="0" y="44211"/>
                <a:ext cx="24380791" cy="790576"/>
              </a:xfrm>
              <a:prstGeom prst="rect">
                <a:avLst/>
              </a:prstGeom>
              <a:solidFill>
                <a:schemeClr val="accent1">
                  <a:satOff val="-3355"/>
                  <a:lumOff val="26614"/>
                  <a:alpha val="50000"/>
                </a:schemeClr>
              </a:solidFill>
              <a:ln w="12700" cap="flat">
                <a:noFill/>
                <a:miter lim="400000"/>
              </a:ln>
              <a:effectLst>
                <a:outerShdw blurRad="50800" dist="25400" dir="5400000" rotWithShape="0">
                  <a:srgbClr val="000000">
                    <a:alpha val="0"/>
                  </a:srgbClr>
                </a:outerShdw>
              </a:effectLst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 dirty="0"/>
              </a:p>
            </p:txBody>
          </p:sp>
          <p:pic>
            <p:nvPicPr>
              <p:cNvPr id="6" name="Image" descr="Image">
                <a:extLst>
                  <a:ext uri="{FF2B5EF4-FFF2-40B4-BE49-F238E27FC236}">
                    <a16:creationId xmlns:a16="http://schemas.microsoft.com/office/drawing/2014/main" id="{755F8EE7-E146-95F2-F46C-DA03A37D5D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85053" y="0"/>
                <a:ext cx="1344012" cy="82208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7" name="UT Knoxville | Nov 27 2023">
                <a:extLst>
                  <a:ext uri="{FF2B5EF4-FFF2-40B4-BE49-F238E27FC236}">
                    <a16:creationId xmlns:a16="http://schemas.microsoft.com/office/drawing/2014/main" id="{A1442350-8B66-9D97-1922-6980B4887557}"/>
                  </a:ext>
                </a:extLst>
              </p:cNvPr>
              <p:cNvSpPr/>
              <p:nvPr/>
            </p:nvSpPr>
            <p:spPr>
              <a:xfrm>
                <a:off x="14481156" y="402985"/>
                <a:ext cx="3506708" cy="1270001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>
                <a:lvl1pPr>
                  <a:defRPr sz="3500">
                    <a:solidFill>
                      <a:srgbClr val="FFFFFF"/>
                    </a:solidFill>
                    <a:latin typeface="Gill Sans SemiBold"/>
                    <a:ea typeface="Gill Sans SemiBold"/>
                    <a:cs typeface="Gill Sans SemiBold"/>
                    <a:sym typeface="Gill Sans SemiBold"/>
                  </a:defRPr>
                </a:lvl1pPr>
              </a:lstStyle>
              <a:p>
                <a:r>
                  <a:rPr lang="en-US" dirty="0"/>
                  <a:t>                                                                                          VU PTA GW Summer School | July 9 2024</a:t>
                </a:r>
              </a:p>
            </p:txBody>
          </p:sp>
          <p:sp>
            <p:nvSpPr>
              <p:cNvPr id="8" name="Stephen R. Taylor">
                <a:extLst>
                  <a:ext uri="{FF2B5EF4-FFF2-40B4-BE49-F238E27FC236}">
                    <a16:creationId xmlns:a16="http://schemas.microsoft.com/office/drawing/2014/main" id="{7FE52782-C2EF-B81D-FABD-3C0F3DDD06AE}"/>
                  </a:ext>
                </a:extLst>
              </p:cNvPr>
              <p:cNvSpPr/>
              <p:nvPr/>
            </p:nvSpPr>
            <p:spPr>
              <a:xfrm>
                <a:off x="4778306" y="402985"/>
                <a:ext cx="1270001" cy="1270001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sz="3500">
                    <a:solidFill>
                      <a:srgbClr val="FFFFFF"/>
                    </a:solidFill>
                    <a:latin typeface="Gill Sans SemiBold"/>
                    <a:ea typeface="Gill Sans SemiBold"/>
                    <a:cs typeface="Gill Sans SemiBold"/>
                    <a:sym typeface="Gill Sans SemiBold"/>
                  </a:defRPr>
                </a:lvl1pPr>
              </a:lstStyle>
              <a:p>
                <a:r>
                  <a:rPr dirty="0"/>
                  <a:t>Stephen R. Taylor</a:t>
                </a:r>
              </a:p>
            </p:txBody>
          </p:sp>
          <p:pic>
            <p:nvPicPr>
              <p:cNvPr id="9" name="Image" descr="Image">
                <a:extLst>
                  <a:ext uri="{FF2B5EF4-FFF2-40B4-BE49-F238E27FC236}">
                    <a16:creationId xmlns:a16="http://schemas.microsoft.com/office/drawing/2014/main" id="{85D64786-8E9C-83D8-741C-CB2AEBC1CC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rcRect b="33232"/>
              <a:stretch>
                <a:fillRect/>
              </a:stretch>
            </p:blipFill>
            <p:spPr>
              <a:xfrm>
                <a:off x="92357" y="160694"/>
                <a:ext cx="779795" cy="55760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4" name="Image" descr="Image">
              <a:extLst>
                <a:ext uri="{FF2B5EF4-FFF2-40B4-BE49-F238E27FC236}">
                  <a16:creationId xmlns:a16="http://schemas.microsoft.com/office/drawing/2014/main" id="{6C674819-B276-DE0B-3C78-B94CFCD32833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rcRect/>
            <a:stretch>
              <a:fillRect/>
            </a:stretch>
          </p:blipFill>
          <p:spPr>
            <a:xfrm>
              <a:off x="2148652" y="0"/>
              <a:ext cx="837605" cy="83760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" dur="32213" fill="hold"/>
                                        <p:tgtEl>
                                          <p:spTgt spid="45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14" fill="hold" display="0">
                  <p:stCondLst>
                    <p:cond delay="indefinite"/>
                  </p:stCondLst>
                </p:cTn>
                <p:tgtEl>
                  <p:spTgt spid="457"/>
                </p:tgtEl>
              </p:cMediaNode>
            </p:video>
            <p:seq concurrent="1" prevAc="none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45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9" dur="1" fill="hold"/>
                                        <p:tgtEl>
                                          <p:spTgt spid="45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57"/>
                  </p:tgtEl>
                </p:cond>
              </p:nextCondLst>
            </p:seq>
          </p:childTnLst>
        </p:cTn>
      </p:par>
    </p:tnLst>
    <p:bldLst>
      <p:bldP spid="467" grpId="1" animBg="1" advAuto="0"/>
      <p:bldP spid="468" grpId="2" animBg="1" advAuto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635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508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635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508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2415</TotalTime>
  <Words>529</Words>
  <Application>Microsoft Macintosh PowerPoint</Application>
  <PresentationFormat>Custom</PresentationFormat>
  <Paragraphs>50</Paragraphs>
  <Slides>7</Slides>
  <Notes>4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6" baseType="lpstr">
      <vt:lpstr>Arial</vt:lpstr>
      <vt:lpstr>Avenir</vt:lpstr>
      <vt:lpstr>Calibri</vt:lpstr>
      <vt:lpstr>Cambria Math</vt:lpstr>
      <vt:lpstr>Gill Sans</vt:lpstr>
      <vt:lpstr>Gill Sans Light</vt:lpstr>
      <vt:lpstr>Helvetica</vt:lpstr>
      <vt:lpstr>Helvetica Light</vt:lpstr>
      <vt:lpstr>White</vt:lpstr>
      <vt:lpstr>PULSAR TIMING RESPONSE DUE TO GRAVITATIONAL WAVES</vt:lpstr>
      <vt:lpstr>PowerPoint Presentation</vt:lpstr>
      <vt:lpstr>PowerPoint Presentation</vt:lpstr>
      <vt:lpstr>Derivation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Taylor, Stephen</cp:lastModifiedBy>
  <cp:revision>3</cp:revision>
  <dcterms:modified xsi:type="dcterms:W3CDTF">2024-07-09T21:25:09Z</dcterms:modified>
</cp:coreProperties>
</file>